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8" r:id="rId5"/>
    <p:sldId id="272" r:id="rId6"/>
    <p:sldId id="273" r:id="rId7"/>
    <p:sldId id="270" r:id="rId8"/>
    <p:sldId id="269" r:id="rId9"/>
    <p:sldId id="259" r:id="rId10"/>
    <p:sldId id="274" r:id="rId11"/>
    <p:sldId id="260" r:id="rId12"/>
    <p:sldId id="275" r:id="rId13"/>
    <p:sldId id="276" r:id="rId14"/>
    <p:sldId id="277" r:id="rId15"/>
    <p:sldId id="278" r:id="rId16"/>
    <p:sldId id="261" r:id="rId17"/>
    <p:sldId id="279" r:id="rId18"/>
    <p:sldId id="280" r:id="rId19"/>
    <p:sldId id="262" r:id="rId20"/>
    <p:sldId id="263" r:id="rId21"/>
    <p:sldId id="281" r:id="rId22"/>
    <p:sldId id="282" r:id="rId23"/>
    <p:sldId id="284" r:id="rId24"/>
    <p:sldId id="285" r:id="rId25"/>
    <p:sldId id="286" r:id="rId26"/>
    <p:sldId id="264" r:id="rId27"/>
    <p:sldId id="265" r:id="rId28"/>
    <p:sldId id="287" r:id="rId29"/>
    <p:sldId id="288" r:id="rId30"/>
    <p:sldId id="266"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6" d="100"/>
          <a:sy n="76" d="100"/>
        </p:scale>
        <p:origin x="-128"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p>
            <a:fld id="{C91B3D88-57BE-834A-94BF-79C27BE9972D}" type="datetimeFigureOut">
              <a:rPr lang="en-US" smtClean="0"/>
              <a:t>26/08/13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C0685-77DF-4C40-BEC6-0DD76800F710}" type="slidenum">
              <a:rPr lang="en-US" smtClean="0"/>
              <a:t>‹#›</a:t>
            </a:fld>
            <a:endParaRPr lang="en-US"/>
          </a:p>
        </p:txBody>
      </p:sp>
    </p:spTree>
    <p:extLst>
      <p:ext uri="{BB962C8B-B14F-4D97-AF65-F5344CB8AC3E}">
        <p14:creationId xmlns:p14="http://schemas.microsoft.com/office/powerpoint/2010/main" val="4224950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C91B3D88-57BE-834A-94BF-79C27BE9972D}" type="datetimeFigureOut">
              <a:rPr lang="en-US" smtClean="0"/>
              <a:t>26/08/13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C0685-77DF-4C40-BEC6-0DD76800F710}" type="slidenum">
              <a:rPr lang="en-US" smtClean="0"/>
              <a:t>‹#›</a:t>
            </a:fld>
            <a:endParaRPr lang="en-US"/>
          </a:p>
        </p:txBody>
      </p:sp>
    </p:spTree>
    <p:extLst>
      <p:ext uri="{BB962C8B-B14F-4D97-AF65-F5344CB8AC3E}">
        <p14:creationId xmlns:p14="http://schemas.microsoft.com/office/powerpoint/2010/main" val="2241356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C91B3D88-57BE-834A-94BF-79C27BE9972D}" type="datetimeFigureOut">
              <a:rPr lang="en-US" smtClean="0"/>
              <a:t>26/08/13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C0685-77DF-4C40-BEC6-0DD76800F710}" type="slidenum">
              <a:rPr lang="en-US" smtClean="0"/>
              <a:t>‹#›</a:t>
            </a:fld>
            <a:endParaRPr lang="en-US"/>
          </a:p>
        </p:txBody>
      </p:sp>
    </p:spTree>
    <p:extLst>
      <p:ext uri="{BB962C8B-B14F-4D97-AF65-F5344CB8AC3E}">
        <p14:creationId xmlns:p14="http://schemas.microsoft.com/office/powerpoint/2010/main" val="1132354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C91B3D88-57BE-834A-94BF-79C27BE9972D}" type="datetimeFigureOut">
              <a:rPr lang="en-US" smtClean="0"/>
              <a:t>26/08/13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C0685-77DF-4C40-BEC6-0DD76800F710}" type="slidenum">
              <a:rPr lang="en-US" smtClean="0"/>
              <a:t>‹#›</a:t>
            </a:fld>
            <a:endParaRPr lang="en-US"/>
          </a:p>
        </p:txBody>
      </p:sp>
    </p:spTree>
    <p:extLst>
      <p:ext uri="{BB962C8B-B14F-4D97-AF65-F5344CB8AC3E}">
        <p14:creationId xmlns:p14="http://schemas.microsoft.com/office/powerpoint/2010/main" val="3428017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C91B3D88-57BE-834A-94BF-79C27BE9972D}" type="datetimeFigureOut">
              <a:rPr lang="en-US" smtClean="0"/>
              <a:t>26/08/13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C0685-77DF-4C40-BEC6-0DD76800F710}" type="slidenum">
              <a:rPr lang="en-US" smtClean="0"/>
              <a:t>‹#›</a:t>
            </a:fld>
            <a:endParaRPr lang="en-US"/>
          </a:p>
        </p:txBody>
      </p:sp>
    </p:spTree>
    <p:extLst>
      <p:ext uri="{BB962C8B-B14F-4D97-AF65-F5344CB8AC3E}">
        <p14:creationId xmlns:p14="http://schemas.microsoft.com/office/powerpoint/2010/main" val="2387967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p>
            <a:fld id="{C91B3D88-57BE-834A-94BF-79C27BE9972D}" type="datetimeFigureOut">
              <a:rPr lang="en-US" smtClean="0"/>
              <a:t>26/08/13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C0685-77DF-4C40-BEC6-0DD76800F710}" type="slidenum">
              <a:rPr lang="en-US" smtClean="0"/>
              <a:t>‹#›</a:t>
            </a:fld>
            <a:endParaRPr lang="en-US"/>
          </a:p>
        </p:txBody>
      </p:sp>
    </p:spTree>
    <p:extLst>
      <p:ext uri="{BB962C8B-B14F-4D97-AF65-F5344CB8AC3E}">
        <p14:creationId xmlns:p14="http://schemas.microsoft.com/office/powerpoint/2010/main" val="3218029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p>
            <a:fld id="{C91B3D88-57BE-834A-94BF-79C27BE9972D}" type="datetimeFigureOut">
              <a:rPr lang="en-US" smtClean="0"/>
              <a:t>26/08/13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8C0685-77DF-4C40-BEC6-0DD76800F710}" type="slidenum">
              <a:rPr lang="en-US" smtClean="0"/>
              <a:t>‹#›</a:t>
            </a:fld>
            <a:endParaRPr lang="en-US"/>
          </a:p>
        </p:txBody>
      </p:sp>
    </p:spTree>
    <p:extLst>
      <p:ext uri="{BB962C8B-B14F-4D97-AF65-F5344CB8AC3E}">
        <p14:creationId xmlns:p14="http://schemas.microsoft.com/office/powerpoint/2010/main" val="838155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fld id="{C91B3D88-57BE-834A-94BF-79C27BE9972D}" type="datetimeFigureOut">
              <a:rPr lang="en-US" smtClean="0"/>
              <a:t>26/08/13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8C0685-77DF-4C40-BEC6-0DD76800F710}" type="slidenum">
              <a:rPr lang="en-US" smtClean="0"/>
              <a:t>‹#›</a:t>
            </a:fld>
            <a:endParaRPr lang="en-US"/>
          </a:p>
        </p:txBody>
      </p:sp>
    </p:spTree>
    <p:extLst>
      <p:ext uri="{BB962C8B-B14F-4D97-AF65-F5344CB8AC3E}">
        <p14:creationId xmlns:p14="http://schemas.microsoft.com/office/powerpoint/2010/main" val="1094008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1B3D88-57BE-834A-94BF-79C27BE9972D}" type="datetimeFigureOut">
              <a:rPr lang="en-US" smtClean="0"/>
              <a:t>26/08/13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8C0685-77DF-4C40-BEC6-0DD76800F710}" type="slidenum">
              <a:rPr lang="en-US" smtClean="0"/>
              <a:t>‹#›</a:t>
            </a:fld>
            <a:endParaRPr lang="en-US"/>
          </a:p>
        </p:txBody>
      </p:sp>
    </p:spTree>
    <p:extLst>
      <p:ext uri="{BB962C8B-B14F-4D97-AF65-F5344CB8AC3E}">
        <p14:creationId xmlns:p14="http://schemas.microsoft.com/office/powerpoint/2010/main" val="1311211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C91B3D88-57BE-834A-94BF-79C27BE9972D}" type="datetimeFigureOut">
              <a:rPr lang="en-US" smtClean="0"/>
              <a:t>26/08/13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C0685-77DF-4C40-BEC6-0DD76800F710}" type="slidenum">
              <a:rPr lang="en-US" smtClean="0"/>
              <a:t>‹#›</a:t>
            </a:fld>
            <a:endParaRPr lang="en-US"/>
          </a:p>
        </p:txBody>
      </p:sp>
    </p:spTree>
    <p:extLst>
      <p:ext uri="{BB962C8B-B14F-4D97-AF65-F5344CB8AC3E}">
        <p14:creationId xmlns:p14="http://schemas.microsoft.com/office/powerpoint/2010/main" val="2970929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C91B3D88-57BE-834A-94BF-79C27BE9972D}" type="datetimeFigureOut">
              <a:rPr lang="en-US" smtClean="0"/>
              <a:t>26/08/13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C0685-77DF-4C40-BEC6-0DD76800F710}" type="slidenum">
              <a:rPr lang="en-US" smtClean="0"/>
              <a:t>‹#›</a:t>
            </a:fld>
            <a:endParaRPr lang="en-US"/>
          </a:p>
        </p:txBody>
      </p:sp>
    </p:spTree>
    <p:extLst>
      <p:ext uri="{BB962C8B-B14F-4D97-AF65-F5344CB8AC3E}">
        <p14:creationId xmlns:p14="http://schemas.microsoft.com/office/powerpoint/2010/main" val="361090547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1B3D88-57BE-834A-94BF-79C27BE9972D}" type="datetimeFigureOut">
              <a:rPr lang="en-US" smtClean="0"/>
              <a:t>26/08/13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8C0685-77DF-4C40-BEC6-0DD76800F710}" type="slidenum">
              <a:rPr lang="en-US" smtClean="0"/>
              <a:t>‹#›</a:t>
            </a:fld>
            <a:endParaRPr lang="en-US"/>
          </a:p>
        </p:txBody>
      </p:sp>
    </p:spTree>
    <p:extLst>
      <p:ext uri="{BB962C8B-B14F-4D97-AF65-F5344CB8AC3E}">
        <p14:creationId xmlns:p14="http://schemas.microsoft.com/office/powerpoint/2010/main" val="40166794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9618"/>
            <a:ext cx="7772400" cy="1470025"/>
          </a:xfrm>
        </p:spPr>
        <p:txBody>
          <a:bodyPr/>
          <a:lstStyle/>
          <a:p>
            <a:r>
              <a:rPr lang="en-US" dirty="0" smtClean="0"/>
              <a:t>Chapter 7</a:t>
            </a:r>
            <a:br>
              <a:rPr lang="en-US" dirty="0" smtClean="0"/>
            </a:br>
            <a:r>
              <a:rPr lang="en-US" dirty="0" smtClean="0"/>
              <a:t>Grounded theory</a:t>
            </a:r>
            <a:endParaRPr lang="en-US" dirty="0"/>
          </a:p>
        </p:txBody>
      </p:sp>
      <p:sp>
        <p:nvSpPr>
          <p:cNvPr id="3" name="Subtitle 2"/>
          <p:cNvSpPr>
            <a:spLocks noGrp="1"/>
          </p:cNvSpPr>
          <p:nvPr>
            <p:ph type="subTitle" idx="1"/>
          </p:nvPr>
        </p:nvSpPr>
        <p:spPr>
          <a:xfrm>
            <a:off x="685800" y="4404258"/>
            <a:ext cx="7772400" cy="1752600"/>
          </a:xfrm>
        </p:spPr>
        <p:txBody>
          <a:bodyPr>
            <a:normAutofit/>
          </a:bodyPr>
          <a:lstStyle/>
          <a:p>
            <a:r>
              <a:rPr lang="en-US" dirty="0" smtClean="0"/>
              <a:t>Mills J</a:t>
            </a:r>
            <a:r>
              <a:rPr lang="en-US" dirty="0"/>
              <a:t>,</a:t>
            </a:r>
            <a:r>
              <a:rPr lang="en-US" dirty="0" smtClean="0"/>
              <a:t> Birks M and Hoare K. (2014). In: Mills J and Birks M (</a:t>
            </a:r>
            <a:r>
              <a:rPr lang="en-US" dirty="0" err="1" smtClean="0"/>
              <a:t>eds</a:t>
            </a:r>
            <a:r>
              <a:rPr lang="en-US" dirty="0" smtClean="0"/>
              <a:t>) </a:t>
            </a:r>
            <a:r>
              <a:rPr lang="en-US" i="1" dirty="0" smtClean="0"/>
              <a:t>Qualitative methodologies: A practical guide. </a:t>
            </a:r>
            <a:r>
              <a:rPr lang="en-US" dirty="0" smtClean="0"/>
              <a:t>London: Sage Publications</a:t>
            </a:r>
          </a:p>
          <a:p>
            <a:endParaRPr lang="en-US" dirty="0"/>
          </a:p>
        </p:txBody>
      </p:sp>
    </p:spTree>
    <p:extLst>
      <p:ext uri="{BB962C8B-B14F-4D97-AF65-F5344CB8AC3E}">
        <p14:creationId xmlns:p14="http://schemas.microsoft.com/office/powerpoint/2010/main" val="81433006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Philosophical underpinnings</a:t>
            </a:r>
            <a:endParaRPr lang="en-US" dirty="0"/>
          </a:p>
        </p:txBody>
      </p:sp>
      <p:sp>
        <p:nvSpPr>
          <p:cNvPr id="3" name="Content Placeholder 2"/>
          <p:cNvSpPr>
            <a:spLocks noGrp="1"/>
          </p:cNvSpPr>
          <p:nvPr>
            <p:ph idx="1"/>
          </p:nvPr>
        </p:nvSpPr>
        <p:spPr/>
        <p:txBody>
          <a:bodyPr/>
          <a:lstStyle/>
          <a:p>
            <a:pPr marL="0" indent="0">
              <a:spcAft>
                <a:spcPts val="2400"/>
              </a:spcAft>
              <a:buNone/>
            </a:pPr>
            <a:r>
              <a:rPr lang="en-US" dirty="0" smtClean="0"/>
              <a:t>Differences between </a:t>
            </a:r>
            <a:r>
              <a:rPr lang="en-US" i="1" dirty="0" smtClean="0"/>
              <a:t>constructivism</a:t>
            </a:r>
            <a:r>
              <a:rPr lang="en-US" dirty="0" smtClean="0"/>
              <a:t> and </a:t>
            </a:r>
            <a:r>
              <a:rPr lang="en-US" i="1" dirty="0" smtClean="0"/>
              <a:t>constructionism:</a:t>
            </a:r>
          </a:p>
          <a:p>
            <a:pPr>
              <a:spcAft>
                <a:spcPts val="2400"/>
              </a:spcAft>
            </a:pPr>
            <a:r>
              <a:rPr lang="en-US" i="1" dirty="0"/>
              <a:t>c</a:t>
            </a:r>
            <a:r>
              <a:rPr lang="en-US" i="1" dirty="0" smtClean="0"/>
              <a:t>onstructivism</a:t>
            </a:r>
            <a:r>
              <a:rPr lang="en-US" dirty="0" smtClean="0"/>
              <a:t> – meaning is located with the mind of an individual</a:t>
            </a:r>
          </a:p>
          <a:p>
            <a:pPr>
              <a:spcAft>
                <a:spcPts val="2400"/>
              </a:spcAft>
            </a:pPr>
            <a:r>
              <a:rPr lang="en-US" i="1" dirty="0"/>
              <a:t>c</a:t>
            </a:r>
            <a:r>
              <a:rPr lang="en-US" i="1" dirty="0" smtClean="0"/>
              <a:t>onstructionism</a:t>
            </a:r>
            <a:r>
              <a:rPr lang="en-US" dirty="0" smtClean="0"/>
              <a:t> – emphasis on meaning being defined within relationships</a:t>
            </a:r>
          </a:p>
        </p:txBody>
      </p:sp>
    </p:spTree>
    <p:extLst>
      <p:ext uri="{BB962C8B-B14F-4D97-AF65-F5344CB8AC3E}">
        <p14:creationId xmlns:p14="http://schemas.microsoft.com/office/powerpoint/2010/main" val="179701799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Position of the researcher</a:t>
            </a:r>
            <a:endParaRPr lang="en-US" dirty="0"/>
          </a:p>
        </p:txBody>
      </p:sp>
      <p:sp>
        <p:nvSpPr>
          <p:cNvPr id="3" name="Content Placeholder 2"/>
          <p:cNvSpPr>
            <a:spLocks noGrp="1"/>
          </p:cNvSpPr>
          <p:nvPr>
            <p:ph idx="1"/>
          </p:nvPr>
        </p:nvSpPr>
        <p:spPr/>
        <p:txBody>
          <a:bodyPr>
            <a:normAutofit fontScale="92500" lnSpcReduction="20000"/>
          </a:bodyPr>
          <a:lstStyle/>
          <a:p>
            <a:pPr>
              <a:spcAft>
                <a:spcPts val="2400"/>
              </a:spcAft>
            </a:pPr>
            <a:r>
              <a:rPr lang="en-US" dirty="0" smtClean="0"/>
              <a:t>Originally Glaser and Strauss did not address the influence of the researcher in the research process. However, they did suggest that data could be obtained </a:t>
            </a:r>
            <a:r>
              <a:rPr lang="en-AU" i="1" dirty="0" smtClean="0">
                <a:latin typeface="Times New Roman"/>
                <a:cs typeface="Times New Roman"/>
              </a:rPr>
              <a:t>“</a:t>
            </a:r>
            <a:r>
              <a:rPr lang="en-AU" i="1" dirty="0">
                <a:latin typeface="Times New Roman"/>
                <a:cs typeface="Times New Roman"/>
              </a:rPr>
              <a:t>without the people he talks with, overhears or observes recognizing his </a:t>
            </a:r>
            <a:r>
              <a:rPr lang="en-AU" i="1" dirty="0" smtClean="0">
                <a:latin typeface="Times New Roman"/>
                <a:cs typeface="Times New Roman"/>
              </a:rPr>
              <a:t>purpose […] he </a:t>
            </a:r>
            <a:r>
              <a:rPr lang="en-AU" i="1" dirty="0">
                <a:latin typeface="Times New Roman"/>
                <a:cs typeface="Times New Roman"/>
              </a:rPr>
              <a:t>may obtain his data clandestinely in order to get it quickly, without </a:t>
            </a:r>
            <a:r>
              <a:rPr lang="en-AU" dirty="0" smtClean="0">
                <a:latin typeface="Times New Roman"/>
                <a:cs typeface="Times New Roman"/>
              </a:rPr>
              <a:t>explanations</a:t>
            </a:r>
            <a:r>
              <a:rPr lang="en-AU" i="1" dirty="0" smtClean="0">
                <a:latin typeface="Times New Roman"/>
                <a:cs typeface="Times New Roman"/>
              </a:rPr>
              <a:t>”</a:t>
            </a:r>
            <a:r>
              <a:rPr lang="en-AU" sz="1500" dirty="0" smtClean="0">
                <a:cs typeface="Times New Roman"/>
              </a:rPr>
              <a:t>(Glaser and Strauss, 1967: 75)</a:t>
            </a:r>
          </a:p>
          <a:p>
            <a:pPr>
              <a:spcAft>
                <a:spcPts val="2400"/>
              </a:spcAft>
            </a:pPr>
            <a:r>
              <a:rPr lang="en-AU" dirty="0" smtClean="0">
                <a:cs typeface="Times New Roman"/>
              </a:rPr>
              <a:t>Today informed consent from study participants is an essential </a:t>
            </a:r>
            <a:r>
              <a:rPr lang="en-US" dirty="0" smtClean="0">
                <a:cs typeface="Times New Roman"/>
              </a:rPr>
              <a:t>ethics requirement </a:t>
            </a:r>
            <a:endParaRPr lang="en-US" dirty="0">
              <a:cs typeface="Times New Roman"/>
            </a:endParaRPr>
          </a:p>
        </p:txBody>
      </p:sp>
    </p:spTree>
    <p:extLst>
      <p:ext uri="{BB962C8B-B14F-4D97-AF65-F5344CB8AC3E}">
        <p14:creationId xmlns:p14="http://schemas.microsoft.com/office/powerpoint/2010/main" val="193545883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Position of the researcher</a:t>
            </a:r>
            <a:endParaRPr lang="en-US" dirty="0"/>
          </a:p>
        </p:txBody>
      </p:sp>
      <p:sp>
        <p:nvSpPr>
          <p:cNvPr id="3" name="Content Placeholder 2"/>
          <p:cNvSpPr>
            <a:spLocks noGrp="1"/>
          </p:cNvSpPr>
          <p:nvPr>
            <p:ph idx="1"/>
          </p:nvPr>
        </p:nvSpPr>
        <p:spPr>
          <a:xfrm>
            <a:off x="457200" y="1600200"/>
            <a:ext cx="8229600" cy="4975578"/>
          </a:xfrm>
        </p:spPr>
        <p:txBody>
          <a:bodyPr>
            <a:normAutofit fontScale="92500" lnSpcReduction="10000"/>
          </a:bodyPr>
          <a:lstStyle/>
          <a:p>
            <a:pPr>
              <a:spcAft>
                <a:spcPts val="2400"/>
              </a:spcAft>
            </a:pPr>
            <a:r>
              <a:rPr lang="en-US" dirty="0" smtClean="0"/>
              <a:t>Strauss and Corbin </a:t>
            </a:r>
            <a:r>
              <a:rPr lang="en-US" sz="1400" dirty="0" smtClean="0"/>
              <a:t>(1994)</a:t>
            </a:r>
            <a:r>
              <a:rPr lang="en-US" dirty="0" smtClean="0"/>
              <a:t> acknowledge that the researcher’s interaction with  study participants and the data is “likely to result in some degree of reciprocal shaping” </a:t>
            </a:r>
            <a:r>
              <a:rPr lang="en-US" sz="1400" dirty="0" smtClean="0"/>
              <a:t>(280</a:t>
            </a:r>
            <a:r>
              <a:rPr lang="en-US" sz="1400" dirty="0" smtClean="0"/>
              <a:t>)</a:t>
            </a:r>
          </a:p>
          <a:p>
            <a:pPr>
              <a:spcAft>
                <a:spcPts val="2400"/>
              </a:spcAft>
            </a:pPr>
            <a:r>
              <a:rPr lang="en-US" dirty="0" smtClean="0"/>
              <a:t>Researchers’ biographies exert influence on the use of grounded theory methods </a:t>
            </a:r>
            <a:r>
              <a:rPr lang="en-US" sz="1400" dirty="0" smtClean="0"/>
              <a:t>(Strauss, 1987)</a:t>
            </a:r>
          </a:p>
          <a:p>
            <a:pPr>
              <a:spcAft>
                <a:spcPts val="2400"/>
              </a:spcAft>
            </a:pPr>
            <a:r>
              <a:rPr lang="en-US" dirty="0" smtClean="0"/>
              <a:t>Strauss and Corbin suggest that researchers maintain a reflective journal during their research study journey</a:t>
            </a:r>
          </a:p>
          <a:p>
            <a:pPr>
              <a:spcAft>
                <a:spcPts val="2400"/>
              </a:spcAft>
            </a:pPr>
            <a:endParaRPr lang="en-US" sz="1400" dirty="0"/>
          </a:p>
        </p:txBody>
      </p:sp>
    </p:spTree>
    <p:extLst>
      <p:ext uri="{BB962C8B-B14F-4D97-AF65-F5344CB8AC3E}">
        <p14:creationId xmlns:p14="http://schemas.microsoft.com/office/powerpoint/2010/main" val="383142938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Position of the researcher</a:t>
            </a:r>
            <a:endParaRPr lang="en-US" dirty="0"/>
          </a:p>
        </p:txBody>
      </p:sp>
      <p:sp>
        <p:nvSpPr>
          <p:cNvPr id="3" name="Content Placeholder 2"/>
          <p:cNvSpPr>
            <a:spLocks noGrp="1"/>
          </p:cNvSpPr>
          <p:nvPr>
            <p:ph idx="1"/>
          </p:nvPr>
        </p:nvSpPr>
        <p:spPr/>
        <p:txBody>
          <a:bodyPr/>
          <a:lstStyle/>
          <a:p>
            <a:pPr>
              <a:spcAft>
                <a:spcPts val="2400"/>
              </a:spcAft>
            </a:pPr>
            <a:r>
              <a:rPr lang="en-US" dirty="0" err="1" smtClean="0"/>
              <a:t>Charmaz</a:t>
            </a:r>
            <a:r>
              <a:rPr lang="en-US" dirty="0" smtClean="0"/>
              <a:t> acknowledges that the researcher co-constructs experience and meaning with research participants </a:t>
            </a:r>
            <a:r>
              <a:rPr lang="en-US" sz="1400" dirty="0" smtClean="0"/>
              <a:t>(2008)</a:t>
            </a:r>
          </a:p>
          <a:p>
            <a:pPr>
              <a:spcAft>
                <a:spcPts val="2400"/>
              </a:spcAft>
            </a:pPr>
            <a:r>
              <a:rPr lang="en-US" dirty="0" smtClean="0"/>
              <a:t>Researchers construct the analysis of the data and the categories and core categories that eventually make up the grounded theory </a:t>
            </a:r>
            <a:endParaRPr lang="en-US" dirty="0"/>
          </a:p>
        </p:txBody>
      </p:sp>
    </p:spTree>
    <p:extLst>
      <p:ext uri="{BB962C8B-B14F-4D97-AF65-F5344CB8AC3E}">
        <p14:creationId xmlns:p14="http://schemas.microsoft.com/office/powerpoint/2010/main" val="372946235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Position of the researcher</a:t>
            </a:r>
            <a:endParaRPr lang="en-US" dirty="0"/>
          </a:p>
        </p:txBody>
      </p:sp>
      <p:sp>
        <p:nvSpPr>
          <p:cNvPr id="3" name="Content Placeholder 2"/>
          <p:cNvSpPr>
            <a:spLocks noGrp="1"/>
          </p:cNvSpPr>
          <p:nvPr>
            <p:ph idx="1"/>
          </p:nvPr>
        </p:nvSpPr>
        <p:spPr/>
        <p:txBody>
          <a:bodyPr/>
          <a:lstStyle/>
          <a:p>
            <a:pPr>
              <a:spcAft>
                <a:spcPts val="2400"/>
              </a:spcAft>
            </a:pPr>
            <a:r>
              <a:rPr lang="en-US" dirty="0" smtClean="0"/>
              <a:t>Think about your position, be explicit about how and why you are doing what you are doing and consider the effect that you have on the data and the eventual findings</a:t>
            </a:r>
          </a:p>
          <a:p>
            <a:pPr>
              <a:spcAft>
                <a:spcPts val="2400"/>
              </a:spcAft>
            </a:pPr>
            <a:r>
              <a:rPr lang="en-US" dirty="0" smtClean="0"/>
              <a:t>Memos are a useful grounded theory method for recording this activity</a:t>
            </a:r>
            <a:endParaRPr lang="en-US" dirty="0"/>
          </a:p>
        </p:txBody>
      </p:sp>
    </p:spTree>
    <p:extLst>
      <p:ext uri="{BB962C8B-B14F-4D97-AF65-F5344CB8AC3E}">
        <p14:creationId xmlns:p14="http://schemas.microsoft.com/office/powerpoint/2010/main" val="58062337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Position of the researcher</a:t>
            </a:r>
            <a:endParaRPr lang="en-US" dirty="0"/>
          </a:p>
        </p:txBody>
      </p:sp>
      <p:sp>
        <p:nvSpPr>
          <p:cNvPr id="3" name="Content Placeholder 2"/>
          <p:cNvSpPr>
            <a:spLocks noGrp="1"/>
          </p:cNvSpPr>
          <p:nvPr>
            <p:ph idx="1"/>
          </p:nvPr>
        </p:nvSpPr>
        <p:spPr/>
        <p:txBody>
          <a:bodyPr/>
          <a:lstStyle/>
          <a:p>
            <a:pPr marL="0" indent="0" algn="ctr">
              <a:buNone/>
            </a:pPr>
            <a:endParaRPr lang="en-AU" i="1" dirty="0" smtClean="0">
              <a:latin typeface="Times New Roman"/>
              <a:cs typeface="Times New Roman"/>
            </a:endParaRPr>
          </a:p>
          <a:p>
            <a:pPr marL="0" indent="0" algn="ctr">
              <a:buNone/>
            </a:pPr>
            <a:r>
              <a:rPr lang="en-AU" i="1" dirty="0" smtClean="0">
                <a:latin typeface="Times New Roman"/>
                <a:cs typeface="Times New Roman"/>
              </a:rPr>
              <a:t>“The </a:t>
            </a:r>
            <a:r>
              <a:rPr lang="en-AU" i="1" dirty="0">
                <a:latin typeface="Times New Roman"/>
                <a:cs typeface="Times New Roman"/>
              </a:rPr>
              <a:t>experience that you bring to your research and the position that you take towards it will influence how theoretically sensitive you are to what you see in the data, how you </a:t>
            </a:r>
            <a:r>
              <a:rPr lang="en-AU" i="1" dirty="0" err="1">
                <a:latin typeface="Times New Roman"/>
                <a:cs typeface="Times New Roman"/>
              </a:rPr>
              <a:t>analyze</a:t>
            </a:r>
            <a:r>
              <a:rPr lang="en-AU" i="1" dirty="0">
                <a:latin typeface="Times New Roman"/>
                <a:cs typeface="Times New Roman"/>
              </a:rPr>
              <a:t> that data and the direction that you follow in response to this </a:t>
            </a:r>
            <a:r>
              <a:rPr lang="en-AU" i="1" dirty="0" smtClean="0">
                <a:latin typeface="Times New Roman"/>
                <a:cs typeface="Times New Roman"/>
              </a:rPr>
              <a:t>analysis” </a:t>
            </a:r>
            <a:r>
              <a:rPr lang="en-AU" sz="1400" dirty="0" smtClean="0">
                <a:cs typeface="Times New Roman"/>
              </a:rPr>
              <a:t>(Mills, Birks </a:t>
            </a:r>
            <a:r>
              <a:rPr lang="en-AU" sz="1400" dirty="0" smtClean="0">
                <a:cs typeface="Times New Roman"/>
              </a:rPr>
              <a:t>and </a:t>
            </a:r>
            <a:r>
              <a:rPr lang="en-AU" sz="1400" dirty="0" smtClean="0">
                <a:cs typeface="Times New Roman"/>
              </a:rPr>
              <a:t>Hoare, 2014)</a:t>
            </a:r>
            <a:r>
              <a:rPr lang="en-AU" sz="1400" i="1" dirty="0" smtClean="0">
                <a:cs typeface="Times New Roman"/>
              </a:rPr>
              <a:t>  </a:t>
            </a:r>
            <a:endParaRPr lang="en-AU" sz="1400" i="1" dirty="0">
              <a:cs typeface="Times New Roman"/>
            </a:endParaRPr>
          </a:p>
          <a:p>
            <a:endParaRPr lang="en-US" dirty="0"/>
          </a:p>
        </p:txBody>
      </p:sp>
    </p:spTree>
    <p:extLst>
      <p:ext uri="{BB962C8B-B14F-4D97-AF65-F5344CB8AC3E}">
        <p14:creationId xmlns:p14="http://schemas.microsoft.com/office/powerpoint/2010/main" val="158275788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Aligning philosophy and methodology with purpose</a:t>
            </a:r>
            <a:endParaRPr lang="en-US" dirty="0"/>
          </a:p>
        </p:txBody>
      </p:sp>
      <p:sp>
        <p:nvSpPr>
          <p:cNvPr id="3" name="Content Placeholder 2"/>
          <p:cNvSpPr>
            <a:spLocks noGrp="1"/>
          </p:cNvSpPr>
          <p:nvPr>
            <p:ph idx="1"/>
          </p:nvPr>
        </p:nvSpPr>
        <p:spPr/>
        <p:txBody>
          <a:bodyPr>
            <a:normAutofit fontScale="92500" lnSpcReduction="10000"/>
          </a:bodyPr>
          <a:lstStyle/>
          <a:p>
            <a:pPr>
              <a:spcAft>
                <a:spcPts val="2400"/>
              </a:spcAft>
            </a:pPr>
            <a:r>
              <a:rPr lang="en-US" dirty="0" smtClean="0"/>
              <a:t>Purpose of traditional, evolved and constructivist grounded theory is to inductively develop theory from data. Using grounded theory methods does not constitute a grounded theory</a:t>
            </a:r>
          </a:p>
          <a:p>
            <a:pPr>
              <a:spcAft>
                <a:spcPts val="2400"/>
              </a:spcAft>
            </a:pPr>
            <a:r>
              <a:rPr lang="en-US" dirty="0" smtClean="0"/>
              <a:t>Substantive grounded theory – concerned with a delimited area of inquiry</a:t>
            </a:r>
          </a:p>
          <a:p>
            <a:pPr>
              <a:spcAft>
                <a:spcPts val="2400"/>
              </a:spcAft>
            </a:pPr>
            <a:r>
              <a:rPr lang="en-US" dirty="0" smtClean="0"/>
              <a:t>Formal grounded theory – take a core category of a substantive grounded theory as a starting point</a:t>
            </a:r>
          </a:p>
          <a:p>
            <a:endParaRPr lang="en-US" dirty="0"/>
          </a:p>
        </p:txBody>
      </p:sp>
    </p:spTree>
    <p:extLst>
      <p:ext uri="{BB962C8B-B14F-4D97-AF65-F5344CB8AC3E}">
        <p14:creationId xmlns:p14="http://schemas.microsoft.com/office/powerpoint/2010/main" val="408613528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Data generation and collection</a:t>
            </a:r>
            <a:endParaRPr lang="en-US" dirty="0"/>
          </a:p>
        </p:txBody>
      </p:sp>
      <p:sp>
        <p:nvSpPr>
          <p:cNvPr id="3" name="Content Placeholder 2"/>
          <p:cNvSpPr>
            <a:spLocks noGrp="1"/>
          </p:cNvSpPr>
          <p:nvPr>
            <p:ph idx="1"/>
          </p:nvPr>
        </p:nvSpPr>
        <p:spPr/>
        <p:txBody>
          <a:bodyPr>
            <a:normAutofit fontScale="92500" lnSpcReduction="10000"/>
          </a:bodyPr>
          <a:lstStyle/>
          <a:p>
            <a:pPr marL="0" indent="0">
              <a:spcAft>
                <a:spcPts val="2400"/>
              </a:spcAft>
              <a:buNone/>
            </a:pPr>
            <a:r>
              <a:rPr lang="en-US" dirty="0" smtClean="0"/>
              <a:t>Depending on your philosophical and methodological position, how you interact with participants to elicit data, will depend on whether you consider yourself either:</a:t>
            </a:r>
          </a:p>
          <a:p>
            <a:pPr>
              <a:spcAft>
                <a:spcPts val="2400"/>
              </a:spcAft>
            </a:pPr>
            <a:r>
              <a:rPr lang="en-US" dirty="0" smtClean="0"/>
              <a:t>an </a:t>
            </a:r>
            <a:r>
              <a:rPr lang="en-US" i="1" dirty="0" smtClean="0"/>
              <a:t>objective</a:t>
            </a:r>
            <a:r>
              <a:rPr lang="en-US" dirty="0" smtClean="0"/>
              <a:t> instrument of data collection </a:t>
            </a:r>
            <a:r>
              <a:rPr lang="en-US" i="1" dirty="0" smtClean="0"/>
              <a:t>from</a:t>
            </a:r>
            <a:r>
              <a:rPr lang="en-US" dirty="0" smtClean="0"/>
              <a:t> participants </a:t>
            </a:r>
          </a:p>
          <a:p>
            <a:pPr>
              <a:spcAft>
                <a:spcPts val="2400"/>
              </a:spcAft>
            </a:pPr>
            <a:r>
              <a:rPr lang="en-US" dirty="0" smtClean="0"/>
              <a:t>a </a:t>
            </a:r>
            <a:r>
              <a:rPr lang="en-US" i="1" dirty="0" smtClean="0"/>
              <a:t>subjective</a:t>
            </a:r>
            <a:r>
              <a:rPr lang="en-US" dirty="0" smtClean="0"/>
              <a:t> active participant in data generation </a:t>
            </a:r>
            <a:r>
              <a:rPr lang="en-US" i="1" dirty="0" smtClean="0"/>
              <a:t>with</a:t>
            </a:r>
            <a:r>
              <a:rPr lang="en-US" dirty="0" smtClean="0"/>
              <a:t> participants</a:t>
            </a:r>
          </a:p>
          <a:p>
            <a:endParaRPr lang="en-US" dirty="0"/>
          </a:p>
        </p:txBody>
      </p:sp>
    </p:spTree>
    <p:extLst>
      <p:ext uri="{BB962C8B-B14F-4D97-AF65-F5344CB8AC3E}">
        <p14:creationId xmlns:p14="http://schemas.microsoft.com/office/powerpoint/2010/main" val="233327984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generation and collection</a:t>
            </a:r>
            <a:endParaRPr lang="en-US" dirty="0"/>
          </a:p>
        </p:txBody>
      </p:sp>
      <p:sp>
        <p:nvSpPr>
          <p:cNvPr id="3" name="Content Placeholder 2"/>
          <p:cNvSpPr>
            <a:spLocks noGrp="1"/>
          </p:cNvSpPr>
          <p:nvPr>
            <p:ph idx="1"/>
          </p:nvPr>
        </p:nvSpPr>
        <p:spPr/>
        <p:txBody>
          <a:bodyPr/>
          <a:lstStyle/>
          <a:p>
            <a:pPr>
              <a:spcAft>
                <a:spcPts val="2400"/>
              </a:spcAft>
            </a:pPr>
            <a:r>
              <a:rPr lang="en-US" dirty="0" smtClean="0"/>
              <a:t>Similar to other qualitative research methodologies – documents, literature, questionnaires, surveys, </a:t>
            </a:r>
            <a:r>
              <a:rPr lang="en-US" dirty="0" err="1" smtClean="0"/>
              <a:t>fieldnotes</a:t>
            </a:r>
            <a:r>
              <a:rPr lang="en-US" dirty="0" smtClean="0"/>
              <a:t>, interviews</a:t>
            </a:r>
          </a:p>
          <a:p>
            <a:pPr>
              <a:spcAft>
                <a:spcPts val="2400"/>
              </a:spcAft>
            </a:pPr>
            <a:r>
              <a:rPr lang="en-US" dirty="0" smtClean="0"/>
              <a:t>Memos are an important strategy for logging research activities, recording decision making processes and for progressing analytical procedures </a:t>
            </a:r>
            <a:r>
              <a:rPr lang="en-US" sz="1400" dirty="0" smtClean="0"/>
              <a:t>(Birks et al., 2009)</a:t>
            </a:r>
            <a:endParaRPr lang="en-US" sz="1400" dirty="0"/>
          </a:p>
        </p:txBody>
      </p:sp>
    </p:spTree>
    <p:extLst>
      <p:ext uri="{BB962C8B-B14F-4D97-AF65-F5344CB8AC3E}">
        <p14:creationId xmlns:p14="http://schemas.microsoft.com/office/powerpoint/2010/main" val="239524539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generation and collection</a:t>
            </a:r>
            <a:endParaRPr lang="en-US" dirty="0"/>
          </a:p>
        </p:txBody>
      </p:sp>
      <p:sp>
        <p:nvSpPr>
          <p:cNvPr id="3" name="Content Placeholder 2"/>
          <p:cNvSpPr>
            <a:spLocks noGrp="1"/>
          </p:cNvSpPr>
          <p:nvPr>
            <p:ph idx="1"/>
          </p:nvPr>
        </p:nvSpPr>
        <p:spPr/>
        <p:txBody>
          <a:bodyPr/>
          <a:lstStyle/>
          <a:p>
            <a:pPr>
              <a:spcAft>
                <a:spcPts val="2400"/>
              </a:spcAft>
            </a:pPr>
            <a:r>
              <a:rPr lang="en-US" dirty="0" smtClean="0"/>
              <a:t>Characterized by concurrent data collection and analysis</a:t>
            </a:r>
          </a:p>
          <a:p>
            <a:pPr>
              <a:spcAft>
                <a:spcPts val="2400"/>
              </a:spcAft>
            </a:pPr>
            <a:r>
              <a:rPr lang="en-US" dirty="0" smtClean="0"/>
              <a:t>Initial purposive sampling of participants </a:t>
            </a:r>
          </a:p>
          <a:p>
            <a:pPr>
              <a:spcAft>
                <a:spcPts val="2400"/>
              </a:spcAft>
            </a:pPr>
            <a:r>
              <a:rPr lang="en-US" dirty="0" smtClean="0"/>
              <a:t>Theoretical sampling to determine where, when and how to collect further data to inform the developing theory</a:t>
            </a:r>
            <a:endParaRPr lang="en-US" dirty="0"/>
          </a:p>
        </p:txBody>
      </p:sp>
    </p:spTree>
    <p:extLst>
      <p:ext uri="{BB962C8B-B14F-4D97-AF65-F5344CB8AC3E}">
        <p14:creationId xmlns:p14="http://schemas.microsoft.com/office/powerpoint/2010/main" val="55958739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a:xfrm>
            <a:off x="457200" y="1600200"/>
            <a:ext cx="8229600" cy="5017911"/>
          </a:xfrm>
        </p:spPr>
        <p:txBody>
          <a:bodyPr>
            <a:normAutofit fontScale="92500" lnSpcReduction="20000"/>
          </a:bodyPr>
          <a:lstStyle/>
          <a:p>
            <a:pPr marL="0" indent="0">
              <a:spcAft>
                <a:spcPts val="1800"/>
              </a:spcAft>
              <a:buNone/>
            </a:pPr>
            <a:r>
              <a:rPr lang="en-US" dirty="0" smtClean="0"/>
              <a:t>Discuss the historical, philosophical and methodological underpinnings of traditional, evolved and constructivist grounded theory</a:t>
            </a:r>
          </a:p>
          <a:p>
            <a:pPr marL="0" indent="0">
              <a:spcAft>
                <a:spcPts val="1800"/>
              </a:spcAft>
              <a:buNone/>
            </a:pPr>
            <a:r>
              <a:rPr lang="en-US" dirty="0" smtClean="0"/>
              <a:t>Examine the position of the researcher and its relationship to philosophical and methodological alignment in a grounded theory study</a:t>
            </a:r>
          </a:p>
          <a:p>
            <a:pPr marL="0" indent="0">
              <a:spcAft>
                <a:spcPts val="1800"/>
              </a:spcAft>
              <a:buNone/>
            </a:pPr>
            <a:r>
              <a:rPr lang="en-US" dirty="0" smtClean="0"/>
              <a:t>Identify various sources of data for use in grounded theory studies</a:t>
            </a:r>
          </a:p>
          <a:p>
            <a:pPr marL="0" indent="0">
              <a:spcAft>
                <a:spcPts val="1800"/>
              </a:spcAft>
              <a:buNone/>
            </a:pPr>
            <a:r>
              <a:rPr lang="en-US" dirty="0" smtClean="0"/>
              <a:t>Outline the process of analysis in grounded theory research</a:t>
            </a:r>
            <a:endParaRPr lang="en-US" dirty="0"/>
          </a:p>
        </p:txBody>
      </p:sp>
    </p:spTree>
    <p:extLst>
      <p:ext uri="{BB962C8B-B14F-4D97-AF65-F5344CB8AC3E}">
        <p14:creationId xmlns:p14="http://schemas.microsoft.com/office/powerpoint/2010/main" val="418884573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of data</a:t>
            </a:r>
            <a:endParaRPr lang="en-US" dirty="0"/>
          </a:p>
        </p:txBody>
      </p:sp>
      <p:sp>
        <p:nvSpPr>
          <p:cNvPr id="3" name="Content Placeholder 2"/>
          <p:cNvSpPr>
            <a:spLocks noGrp="1"/>
          </p:cNvSpPr>
          <p:nvPr>
            <p:ph idx="1"/>
          </p:nvPr>
        </p:nvSpPr>
        <p:spPr>
          <a:xfrm>
            <a:off x="457200" y="1600200"/>
            <a:ext cx="8229600" cy="5046133"/>
          </a:xfrm>
        </p:spPr>
        <p:txBody>
          <a:bodyPr>
            <a:normAutofit fontScale="92500" lnSpcReduction="10000"/>
          </a:bodyPr>
          <a:lstStyle/>
          <a:p>
            <a:pPr marL="0" indent="0">
              <a:spcAft>
                <a:spcPts val="2400"/>
              </a:spcAft>
              <a:buNone/>
            </a:pPr>
            <a:r>
              <a:rPr lang="en-US" dirty="0" smtClean="0"/>
              <a:t>Grounded theory data analysis incorporates:</a:t>
            </a:r>
          </a:p>
          <a:p>
            <a:pPr>
              <a:spcAft>
                <a:spcPts val="2400"/>
              </a:spcAft>
            </a:pPr>
            <a:r>
              <a:rPr lang="en-US" dirty="0"/>
              <a:t>c</a:t>
            </a:r>
            <a:r>
              <a:rPr lang="en-US" dirty="0" smtClean="0"/>
              <a:t>oncurrent data collection &amp; analysis</a:t>
            </a:r>
          </a:p>
          <a:p>
            <a:pPr>
              <a:spcAft>
                <a:spcPts val="2400"/>
              </a:spcAft>
            </a:pPr>
            <a:r>
              <a:rPr lang="en-US" dirty="0"/>
              <a:t>t</a:t>
            </a:r>
            <a:r>
              <a:rPr lang="en-US" dirty="0" smtClean="0"/>
              <a:t>heoretical sampling</a:t>
            </a:r>
          </a:p>
          <a:p>
            <a:pPr>
              <a:spcAft>
                <a:spcPts val="2400"/>
              </a:spcAft>
            </a:pPr>
            <a:r>
              <a:rPr lang="en-US" dirty="0"/>
              <a:t>t</a:t>
            </a:r>
            <a:r>
              <a:rPr lang="en-US" dirty="0" smtClean="0"/>
              <a:t>heoretical sensitivity</a:t>
            </a:r>
          </a:p>
          <a:p>
            <a:pPr>
              <a:spcAft>
                <a:spcPts val="2400"/>
              </a:spcAft>
            </a:pPr>
            <a:r>
              <a:rPr lang="en-US" dirty="0" err="1"/>
              <a:t>m</a:t>
            </a:r>
            <a:r>
              <a:rPr lang="en-US" dirty="0" err="1" smtClean="0"/>
              <a:t>emoing</a:t>
            </a:r>
            <a:endParaRPr lang="en-US" dirty="0" smtClean="0"/>
          </a:p>
          <a:p>
            <a:pPr>
              <a:spcAft>
                <a:spcPts val="2400"/>
              </a:spcAft>
            </a:pPr>
            <a:r>
              <a:rPr lang="en-US" dirty="0"/>
              <a:t>c</a:t>
            </a:r>
            <a:r>
              <a:rPr lang="en-US" dirty="0" smtClean="0"/>
              <a:t>onstant comparison</a:t>
            </a:r>
          </a:p>
          <a:p>
            <a:endParaRPr lang="en-US" dirty="0"/>
          </a:p>
        </p:txBody>
      </p:sp>
    </p:spTree>
    <p:extLst>
      <p:ext uri="{BB962C8B-B14F-4D97-AF65-F5344CB8AC3E}">
        <p14:creationId xmlns:p14="http://schemas.microsoft.com/office/powerpoint/2010/main" val="252296724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of data</a:t>
            </a:r>
            <a:endParaRPr lang="en-US" dirty="0"/>
          </a:p>
        </p:txBody>
      </p:sp>
      <p:sp>
        <p:nvSpPr>
          <p:cNvPr id="3" name="Content Placeholder 2"/>
          <p:cNvSpPr>
            <a:spLocks noGrp="1"/>
          </p:cNvSpPr>
          <p:nvPr>
            <p:ph idx="1"/>
          </p:nvPr>
        </p:nvSpPr>
        <p:spPr/>
        <p:txBody>
          <a:bodyPr/>
          <a:lstStyle/>
          <a:p>
            <a:pPr marL="0" indent="0">
              <a:spcAft>
                <a:spcPts val="2400"/>
              </a:spcAft>
              <a:buNone/>
            </a:pPr>
            <a:r>
              <a:rPr lang="en-US" dirty="0" smtClean="0"/>
              <a:t>Three phases of data analysis:</a:t>
            </a:r>
          </a:p>
          <a:p>
            <a:pPr>
              <a:spcAft>
                <a:spcPts val="2400"/>
              </a:spcAft>
            </a:pPr>
            <a:r>
              <a:rPr lang="en-US" dirty="0"/>
              <a:t>i</a:t>
            </a:r>
            <a:r>
              <a:rPr lang="en-US" dirty="0" smtClean="0"/>
              <a:t>nitial</a:t>
            </a:r>
          </a:p>
          <a:p>
            <a:pPr>
              <a:spcAft>
                <a:spcPts val="2400"/>
              </a:spcAft>
            </a:pPr>
            <a:r>
              <a:rPr lang="en-US" dirty="0"/>
              <a:t>i</a:t>
            </a:r>
            <a:r>
              <a:rPr lang="en-US" dirty="0" smtClean="0"/>
              <a:t>ntermediate</a:t>
            </a:r>
          </a:p>
          <a:p>
            <a:pPr>
              <a:spcAft>
                <a:spcPts val="2400"/>
              </a:spcAft>
            </a:pPr>
            <a:r>
              <a:rPr lang="en-US" dirty="0"/>
              <a:t>a</a:t>
            </a:r>
            <a:r>
              <a:rPr lang="en-US" dirty="0" smtClean="0"/>
              <a:t>dvanced</a:t>
            </a:r>
          </a:p>
          <a:p>
            <a:pPr marL="0" indent="0">
              <a:buNone/>
            </a:pPr>
            <a:endParaRPr lang="en-US" dirty="0" smtClean="0"/>
          </a:p>
          <a:p>
            <a:endParaRPr lang="en-US" dirty="0"/>
          </a:p>
        </p:txBody>
      </p:sp>
    </p:spTree>
    <p:extLst>
      <p:ext uri="{BB962C8B-B14F-4D97-AF65-F5344CB8AC3E}">
        <p14:creationId xmlns:p14="http://schemas.microsoft.com/office/powerpoint/2010/main" val="42801549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of data</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40915399"/>
              </p:ext>
            </p:extLst>
          </p:nvPr>
        </p:nvGraphicFramePr>
        <p:xfrm>
          <a:off x="457200" y="2658534"/>
          <a:ext cx="8229600" cy="195975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nSpc>
                          <a:spcPct val="100000"/>
                        </a:lnSpc>
                        <a:spcBef>
                          <a:spcPts val="0"/>
                        </a:spcBef>
                        <a:spcAft>
                          <a:spcPts val="600"/>
                        </a:spcAft>
                      </a:pPr>
                      <a:endParaRPr lang="en-US" sz="1400" dirty="0">
                        <a:latin typeface="+mn-lt"/>
                      </a:endParaRPr>
                    </a:p>
                  </a:txBody>
                  <a:tcPr/>
                </a:tc>
                <a:tc>
                  <a:txBody>
                    <a:bodyPr/>
                    <a:lstStyle/>
                    <a:p>
                      <a:pPr indent="228600">
                        <a:lnSpc>
                          <a:spcPct val="100000"/>
                        </a:lnSpc>
                        <a:spcBef>
                          <a:spcPts val="0"/>
                        </a:spcBef>
                        <a:spcAft>
                          <a:spcPts val="600"/>
                        </a:spcAft>
                      </a:pPr>
                      <a:r>
                        <a:rPr lang="en-AU" sz="1400" b="1" dirty="0">
                          <a:effectLst/>
                          <a:latin typeface="+mn-lt"/>
                          <a:ea typeface="Times New Roman"/>
                          <a:cs typeface="Times New Roman"/>
                        </a:rPr>
                        <a:t>Traditional</a:t>
                      </a:r>
                      <a:endParaRPr lang="en-AU" sz="1400" dirty="0">
                        <a:effectLst/>
                        <a:latin typeface="+mn-lt"/>
                        <a:ea typeface="Times New Roman"/>
                        <a:cs typeface="Times New Roman"/>
                      </a:endParaRPr>
                    </a:p>
                  </a:txBody>
                  <a:tcPr marL="68580" marR="68580" marT="0" marB="0"/>
                </a:tc>
                <a:tc>
                  <a:txBody>
                    <a:bodyPr/>
                    <a:lstStyle/>
                    <a:p>
                      <a:pPr indent="228600">
                        <a:lnSpc>
                          <a:spcPct val="100000"/>
                        </a:lnSpc>
                        <a:spcBef>
                          <a:spcPts val="0"/>
                        </a:spcBef>
                        <a:spcAft>
                          <a:spcPts val="600"/>
                        </a:spcAft>
                      </a:pPr>
                      <a:r>
                        <a:rPr lang="en-AU" sz="1400" b="1">
                          <a:effectLst/>
                          <a:latin typeface="+mn-lt"/>
                          <a:ea typeface="Times New Roman"/>
                          <a:cs typeface="Times New Roman"/>
                        </a:rPr>
                        <a:t>Evolved</a:t>
                      </a:r>
                      <a:endParaRPr lang="en-AU" sz="1400">
                        <a:effectLst/>
                        <a:latin typeface="+mn-lt"/>
                        <a:ea typeface="Times New Roman"/>
                        <a:cs typeface="Times New Roman"/>
                      </a:endParaRPr>
                    </a:p>
                  </a:txBody>
                  <a:tcPr marL="68580" marR="68580" marT="0" marB="0"/>
                </a:tc>
                <a:tc>
                  <a:txBody>
                    <a:bodyPr/>
                    <a:lstStyle/>
                    <a:p>
                      <a:pPr indent="228600">
                        <a:lnSpc>
                          <a:spcPct val="100000"/>
                        </a:lnSpc>
                        <a:spcBef>
                          <a:spcPts val="0"/>
                        </a:spcBef>
                        <a:spcAft>
                          <a:spcPts val="600"/>
                        </a:spcAft>
                      </a:pPr>
                      <a:r>
                        <a:rPr lang="en-AU" sz="1400" b="1" dirty="0">
                          <a:effectLst/>
                          <a:latin typeface="+mn-lt"/>
                          <a:ea typeface="Times New Roman"/>
                          <a:cs typeface="Times New Roman"/>
                        </a:rPr>
                        <a:t>Constructivist</a:t>
                      </a:r>
                      <a:endParaRPr lang="en-AU" sz="1400" dirty="0">
                        <a:effectLst/>
                        <a:latin typeface="+mn-lt"/>
                        <a:ea typeface="Times New Roman"/>
                        <a:cs typeface="Times New Roman"/>
                      </a:endParaRPr>
                    </a:p>
                  </a:txBody>
                  <a:tcPr marL="68580" marR="68580" marT="0" marB="0"/>
                </a:tc>
              </a:tr>
              <a:tr h="597182">
                <a:tc>
                  <a:txBody>
                    <a:bodyPr/>
                    <a:lstStyle/>
                    <a:p>
                      <a:pPr indent="228600">
                        <a:lnSpc>
                          <a:spcPct val="100000"/>
                        </a:lnSpc>
                        <a:spcBef>
                          <a:spcPts val="0"/>
                        </a:spcBef>
                        <a:spcAft>
                          <a:spcPts val="600"/>
                        </a:spcAft>
                      </a:pPr>
                      <a:r>
                        <a:rPr lang="en-AU" sz="1400" b="1" dirty="0">
                          <a:effectLst/>
                          <a:latin typeface="+mn-lt"/>
                          <a:ea typeface="Times New Roman"/>
                          <a:cs typeface="Times New Roman"/>
                        </a:rPr>
                        <a:t>Initial</a:t>
                      </a:r>
                      <a:endParaRPr lang="en-AU" sz="1400" dirty="0">
                        <a:effectLst/>
                        <a:latin typeface="+mn-lt"/>
                        <a:ea typeface="Times New Roman"/>
                        <a:cs typeface="Times New Roman"/>
                      </a:endParaRPr>
                    </a:p>
                  </a:txBody>
                  <a:tcPr marL="68580" marR="68580" marT="0" marB="0"/>
                </a:tc>
                <a:tc>
                  <a:txBody>
                    <a:bodyPr/>
                    <a:lstStyle/>
                    <a:p>
                      <a:pPr indent="0">
                        <a:lnSpc>
                          <a:spcPct val="100000"/>
                        </a:lnSpc>
                        <a:spcBef>
                          <a:spcPts val="0"/>
                        </a:spcBef>
                        <a:spcAft>
                          <a:spcPts val="600"/>
                        </a:spcAft>
                      </a:pPr>
                      <a:r>
                        <a:rPr lang="en-AU" sz="1400" dirty="0">
                          <a:effectLst/>
                          <a:latin typeface="+mn-lt"/>
                          <a:ea typeface="Times New Roman"/>
                          <a:cs typeface="Times New Roman"/>
                        </a:rPr>
                        <a:t>Open coding</a:t>
                      </a:r>
                    </a:p>
                  </a:txBody>
                  <a:tcPr marL="68580" marR="68580" marT="0" marB="0"/>
                </a:tc>
                <a:tc>
                  <a:txBody>
                    <a:bodyPr/>
                    <a:lstStyle/>
                    <a:p>
                      <a:pPr indent="0">
                        <a:lnSpc>
                          <a:spcPct val="100000"/>
                        </a:lnSpc>
                        <a:spcBef>
                          <a:spcPts val="0"/>
                        </a:spcBef>
                        <a:spcAft>
                          <a:spcPts val="600"/>
                        </a:spcAft>
                      </a:pPr>
                      <a:r>
                        <a:rPr lang="en-AU" sz="1400" dirty="0">
                          <a:effectLst/>
                          <a:latin typeface="+mn-lt"/>
                          <a:ea typeface="Times New Roman"/>
                          <a:cs typeface="Times New Roman"/>
                        </a:rPr>
                        <a:t>Open coding</a:t>
                      </a:r>
                    </a:p>
                  </a:txBody>
                  <a:tcPr marL="68580" marR="68580" marT="0" marB="0"/>
                </a:tc>
                <a:tc>
                  <a:txBody>
                    <a:bodyPr/>
                    <a:lstStyle/>
                    <a:p>
                      <a:pPr indent="0">
                        <a:lnSpc>
                          <a:spcPct val="100000"/>
                        </a:lnSpc>
                        <a:spcBef>
                          <a:spcPts val="0"/>
                        </a:spcBef>
                        <a:spcAft>
                          <a:spcPts val="600"/>
                        </a:spcAft>
                      </a:pPr>
                      <a:r>
                        <a:rPr lang="en-AU" sz="1400" dirty="0">
                          <a:effectLst/>
                          <a:latin typeface="+mn-lt"/>
                          <a:ea typeface="Times New Roman"/>
                          <a:cs typeface="Times New Roman"/>
                        </a:rPr>
                        <a:t>Initial coding</a:t>
                      </a:r>
                    </a:p>
                  </a:txBody>
                  <a:tcPr marL="68580" marR="68580" marT="0" marB="0"/>
                </a:tc>
              </a:tr>
              <a:tr h="620888">
                <a:tc>
                  <a:txBody>
                    <a:bodyPr/>
                    <a:lstStyle/>
                    <a:p>
                      <a:pPr indent="228600">
                        <a:lnSpc>
                          <a:spcPct val="100000"/>
                        </a:lnSpc>
                        <a:spcBef>
                          <a:spcPts val="0"/>
                        </a:spcBef>
                        <a:spcAft>
                          <a:spcPts val="600"/>
                        </a:spcAft>
                      </a:pPr>
                      <a:r>
                        <a:rPr lang="en-AU" sz="1400" b="1" dirty="0">
                          <a:effectLst/>
                          <a:latin typeface="+mn-lt"/>
                          <a:ea typeface="Times New Roman"/>
                          <a:cs typeface="Times New Roman"/>
                        </a:rPr>
                        <a:t>Intermediate</a:t>
                      </a:r>
                      <a:endParaRPr lang="en-AU" sz="1400" dirty="0">
                        <a:effectLst/>
                        <a:latin typeface="+mn-lt"/>
                        <a:ea typeface="Times New Roman"/>
                        <a:cs typeface="Times New Roman"/>
                      </a:endParaRPr>
                    </a:p>
                  </a:txBody>
                  <a:tcPr marL="68580" marR="68580" marT="0" marB="0"/>
                </a:tc>
                <a:tc>
                  <a:txBody>
                    <a:bodyPr/>
                    <a:lstStyle/>
                    <a:p>
                      <a:pPr indent="0">
                        <a:lnSpc>
                          <a:spcPct val="100000"/>
                        </a:lnSpc>
                        <a:spcBef>
                          <a:spcPts val="0"/>
                        </a:spcBef>
                        <a:spcAft>
                          <a:spcPts val="600"/>
                        </a:spcAft>
                      </a:pPr>
                      <a:r>
                        <a:rPr lang="en-AU" sz="1400" dirty="0">
                          <a:effectLst/>
                          <a:latin typeface="+mn-lt"/>
                          <a:ea typeface="Times New Roman"/>
                          <a:cs typeface="Times New Roman"/>
                        </a:rPr>
                        <a:t>Selective coding </a:t>
                      </a:r>
                    </a:p>
                  </a:txBody>
                  <a:tcPr marL="68580" marR="68580" marT="0" marB="0"/>
                </a:tc>
                <a:tc>
                  <a:txBody>
                    <a:bodyPr/>
                    <a:lstStyle/>
                    <a:p>
                      <a:pPr indent="0">
                        <a:lnSpc>
                          <a:spcPct val="100000"/>
                        </a:lnSpc>
                        <a:spcBef>
                          <a:spcPts val="0"/>
                        </a:spcBef>
                        <a:spcAft>
                          <a:spcPts val="600"/>
                        </a:spcAft>
                      </a:pPr>
                      <a:r>
                        <a:rPr lang="en-AU" sz="1400" dirty="0">
                          <a:effectLst/>
                          <a:latin typeface="+mn-lt"/>
                          <a:ea typeface="Times New Roman"/>
                          <a:cs typeface="Times New Roman"/>
                        </a:rPr>
                        <a:t>Axial coding</a:t>
                      </a:r>
                    </a:p>
                  </a:txBody>
                  <a:tcPr marL="68580" marR="68580" marT="0" marB="0"/>
                </a:tc>
                <a:tc>
                  <a:txBody>
                    <a:bodyPr/>
                    <a:lstStyle/>
                    <a:p>
                      <a:pPr indent="0">
                        <a:lnSpc>
                          <a:spcPct val="100000"/>
                        </a:lnSpc>
                        <a:spcBef>
                          <a:spcPts val="0"/>
                        </a:spcBef>
                        <a:spcAft>
                          <a:spcPts val="600"/>
                        </a:spcAft>
                      </a:pPr>
                      <a:r>
                        <a:rPr lang="en-AU" sz="1400" dirty="0">
                          <a:effectLst/>
                          <a:latin typeface="+mn-lt"/>
                          <a:ea typeface="Times New Roman"/>
                          <a:cs typeface="Times New Roman"/>
                        </a:rPr>
                        <a:t>Focused coding</a:t>
                      </a:r>
                    </a:p>
                  </a:txBody>
                  <a:tcPr marL="68580" marR="68580" marT="0" marB="0"/>
                </a:tc>
              </a:tr>
              <a:tr h="370840">
                <a:tc>
                  <a:txBody>
                    <a:bodyPr/>
                    <a:lstStyle/>
                    <a:p>
                      <a:pPr indent="228600">
                        <a:lnSpc>
                          <a:spcPct val="100000"/>
                        </a:lnSpc>
                        <a:spcBef>
                          <a:spcPts val="0"/>
                        </a:spcBef>
                        <a:spcAft>
                          <a:spcPts val="600"/>
                        </a:spcAft>
                      </a:pPr>
                      <a:r>
                        <a:rPr lang="en-AU" sz="1400" b="1" dirty="0">
                          <a:effectLst/>
                          <a:latin typeface="+mn-lt"/>
                          <a:ea typeface="Times New Roman"/>
                          <a:cs typeface="Times New Roman"/>
                        </a:rPr>
                        <a:t>Advanced</a:t>
                      </a:r>
                      <a:endParaRPr lang="en-AU" sz="1400" dirty="0">
                        <a:effectLst/>
                        <a:latin typeface="+mn-lt"/>
                        <a:ea typeface="Times New Roman"/>
                        <a:cs typeface="Times New Roman"/>
                      </a:endParaRPr>
                    </a:p>
                  </a:txBody>
                  <a:tcPr marL="68580" marR="68580" marT="0" marB="0"/>
                </a:tc>
                <a:tc>
                  <a:txBody>
                    <a:bodyPr/>
                    <a:lstStyle/>
                    <a:p>
                      <a:pPr indent="0">
                        <a:lnSpc>
                          <a:spcPct val="100000"/>
                        </a:lnSpc>
                        <a:spcBef>
                          <a:spcPts val="0"/>
                        </a:spcBef>
                        <a:spcAft>
                          <a:spcPts val="600"/>
                        </a:spcAft>
                      </a:pPr>
                      <a:r>
                        <a:rPr lang="en-AU" sz="1400" dirty="0">
                          <a:effectLst/>
                          <a:latin typeface="+mn-lt"/>
                          <a:ea typeface="Times New Roman"/>
                          <a:cs typeface="Times New Roman"/>
                        </a:rPr>
                        <a:t>Theoretical coding</a:t>
                      </a:r>
                    </a:p>
                  </a:txBody>
                  <a:tcPr marL="68580" marR="68580" marT="0" marB="0"/>
                </a:tc>
                <a:tc>
                  <a:txBody>
                    <a:bodyPr/>
                    <a:lstStyle/>
                    <a:p>
                      <a:pPr indent="0">
                        <a:lnSpc>
                          <a:spcPct val="100000"/>
                        </a:lnSpc>
                        <a:spcBef>
                          <a:spcPts val="0"/>
                        </a:spcBef>
                        <a:spcAft>
                          <a:spcPts val="600"/>
                        </a:spcAft>
                      </a:pPr>
                      <a:r>
                        <a:rPr lang="en-AU" sz="1400" dirty="0">
                          <a:effectLst/>
                          <a:latin typeface="+mn-lt"/>
                          <a:ea typeface="Times New Roman"/>
                          <a:cs typeface="Times New Roman"/>
                        </a:rPr>
                        <a:t>Selective coding</a:t>
                      </a:r>
                    </a:p>
                  </a:txBody>
                  <a:tcPr marL="68580" marR="68580" marT="0" marB="0"/>
                </a:tc>
                <a:tc>
                  <a:txBody>
                    <a:bodyPr/>
                    <a:lstStyle/>
                    <a:p>
                      <a:pPr indent="0">
                        <a:lnSpc>
                          <a:spcPct val="100000"/>
                        </a:lnSpc>
                        <a:spcBef>
                          <a:spcPts val="0"/>
                        </a:spcBef>
                        <a:spcAft>
                          <a:spcPts val="600"/>
                        </a:spcAft>
                      </a:pPr>
                      <a:r>
                        <a:rPr lang="en-AU" sz="1400" dirty="0">
                          <a:effectLst/>
                          <a:latin typeface="+mn-lt"/>
                          <a:ea typeface="Times New Roman"/>
                          <a:cs typeface="Times New Roman"/>
                        </a:rPr>
                        <a:t>Theoretical coding</a:t>
                      </a:r>
                    </a:p>
                  </a:txBody>
                  <a:tcPr marL="68580" marR="68580" marT="0" marB="0"/>
                </a:tc>
              </a:tr>
            </a:tbl>
          </a:graphicData>
        </a:graphic>
      </p:graphicFrame>
      <p:sp>
        <p:nvSpPr>
          <p:cNvPr id="7" name="TextBox 6"/>
          <p:cNvSpPr txBox="1"/>
          <p:nvPr/>
        </p:nvSpPr>
        <p:spPr>
          <a:xfrm>
            <a:off x="344311" y="2173111"/>
            <a:ext cx="5201355" cy="369332"/>
          </a:xfrm>
          <a:prstGeom prst="rect">
            <a:avLst/>
          </a:prstGeom>
          <a:noFill/>
        </p:spPr>
        <p:txBody>
          <a:bodyPr wrap="square" rtlCol="0">
            <a:spAutoFit/>
          </a:bodyPr>
          <a:lstStyle/>
          <a:p>
            <a:r>
              <a:rPr lang="en-US" dirty="0"/>
              <a:t>Comparative table of data analysis terminology</a:t>
            </a:r>
          </a:p>
        </p:txBody>
      </p:sp>
    </p:spTree>
    <p:extLst>
      <p:ext uri="{BB962C8B-B14F-4D97-AF65-F5344CB8AC3E}">
        <p14:creationId xmlns:p14="http://schemas.microsoft.com/office/powerpoint/2010/main" val="292708628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of data</a:t>
            </a:r>
            <a:endParaRPr lang="en-US" dirty="0"/>
          </a:p>
        </p:txBody>
      </p:sp>
      <p:sp>
        <p:nvSpPr>
          <p:cNvPr id="3" name="Content Placeholder 2"/>
          <p:cNvSpPr>
            <a:spLocks noGrp="1"/>
          </p:cNvSpPr>
          <p:nvPr>
            <p:ph idx="1"/>
          </p:nvPr>
        </p:nvSpPr>
        <p:spPr>
          <a:xfrm>
            <a:off x="457200" y="1600200"/>
            <a:ext cx="8229600" cy="5077037"/>
          </a:xfrm>
        </p:spPr>
        <p:txBody>
          <a:bodyPr>
            <a:normAutofit fontScale="92500"/>
          </a:bodyPr>
          <a:lstStyle/>
          <a:p>
            <a:pPr marL="0" indent="0">
              <a:spcAft>
                <a:spcPts val="2400"/>
              </a:spcAft>
              <a:buNone/>
            </a:pPr>
            <a:r>
              <a:rPr lang="en-US" dirty="0" smtClean="0"/>
              <a:t>Initial coding:</a:t>
            </a:r>
          </a:p>
          <a:p>
            <a:pPr>
              <a:spcAft>
                <a:spcPts val="2400"/>
              </a:spcAft>
            </a:pPr>
            <a:r>
              <a:rPr lang="en-US" dirty="0" smtClean="0"/>
              <a:t>Data is generated or collected and </a:t>
            </a:r>
            <a:r>
              <a:rPr lang="en-US" i="1" dirty="0" smtClean="0"/>
              <a:t>fractured </a:t>
            </a:r>
            <a:r>
              <a:rPr lang="en-US" dirty="0" smtClean="0"/>
              <a:t>into smaller segments and codes assigned</a:t>
            </a:r>
          </a:p>
          <a:p>
            <a:pPr>
              <a:spcAft>
                <a:spcPts val="2400"/>
              </a:spcAft>
            </a:pPr>
            <a:r>
              <a:rPr lang="en-US" dirty="0" smtClean="0"/>
              <a:t>Coded data segments are compared with other segments from same or other data source</a:t>
            </a:r>
          </a:p>
          <a:p>
            <a:pPr>
              <a:spcAft>
                <a:spcPts val="2400"/>
              </a:spcAft>
            </a:pPr>
            <a:r>
              <a:rPr lang="en-US" dirty="0" smtClean="0"/>
              <a:t>Strauss &amp; </a:t>
            </a:r>
            <a:r>
              <a:rPr lang="en-US" dirty="0" smtClean="0"/>
              <a:t>Corbin </a:t>
            </a:r>
            <a:r>
              <a:rPr lang="en-US" sz="1500" dirty="0" smtClean="0"/>
              <a:t>(1990; 1998</a:t>
            </a:r>
            <a:r>
              <a:rPr lang="en-US" sz="1500" dirty="0" smtClean="0"/>
              <a:t>) </a:t>
            </a:r>
            <a:r>
              <a:rPr lang="en-US" dirty="0" smtClean="0"/>
              <a:t>and </a:t>
            </a:r>
            <a:r>
              <a:rPr lang="en-US" dirty="0" smtClean="0"/>
              <a:t>Corbin &amp; </a:t>
            </a:r>
            <a:r>
              <a:rPr lang="en-US" dirty="0" smtClean="0"/>
              <a:t>Strauss </a:t>
            </a:r>
            <a:r>
              <a:rPr lang="en-US" sz="1500" dirty="0" smtClean="0"/>
              <a:t>(2008) </a:t>
            </a:r>
            <a:r>
              <a:rPr lang="en-US" dirty="0" smtClean="0"/>
              <a:t>propose a coding paradigm </a:t>
            </a:r>
          </a:p>
          <a:p>
            <a:pPr marL="0" indent="0">
              <a:buNone/>
            </a:pPr>
            <a:endParaRPr lang="en-US" i="1" dirty="0"/>
          </a:p>
        </p:txBody>
      </p:sp>
    </p:spTree>
    <p:extLst>
      <p:ext uri="{BB962C8B-B14F-4D97-AF65-F5344CB8AC3E}">
        <p14:creationId xmlns:p14="http://schemas.microsoft.com/office/powerpoint/2010/main" val="262914570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of data</a:t>
            </a:r>
            <a:endParaRPr lang="en-US" dirty="0"/>
          </a:p>
        </p:txBody>
      </p:sp>
      <p:sp>
        <p:nvSpPr>
          <p:cNvPr id="3" name="Content Placeholder 2"/>
          <p:cNvSpPr>
            <a:spLocks noGrp="1"/>
          </p:cNvSpPr>
          <p:nvPr>
            <p:ph idx="1"/>
          </p:nvPr>
        </p:nvSpPr>
        <p:spPr/>
        <p:txBody>
          <a:bodyPr>
            <a:normAutofit fontScale="92500"/>
          </a:bodyPr>
          <a:lstStyle/>
          <a:p>
            <a:pPr marL="0" indent="0">
              <a:spcAft>
                <a:spcPts val="2400"/>
              </a:spcAft>
              <a:buNone/>
            </a:pPr>
            <a:r>
              <a:rPr lang="en-US" dirty="0" smtClean="0"/>
              <a:t>Intermediate coding:</a:t>
            </a:r>
          </a:p>
          <a:p>
            <a:pPr>
              <a:spcAft>
                <a:spcPts val="2400"/>
              </a:spcAft>
            </a:pPr>
            <a:r>
              <a:rPr lang="en-US" dirty="0"/>
              <a:t>i</a:t>
            </a:r>
            <a:r>
              <a:rPr lang="en-US" dirty="0" smtClean="0"/>
              <a:t>nvolves developing categories</a:t>
            </a:r>
          </a:p>
          <a:p>
            <a:pPr>
              <a:spcAft>
                <a:spcPts val="2400"/>
              </a:spcAft>
            </a:pPr>
            <a:r>
              <a:rPr lang="en-US" dirty="0"/>
              <a:t>t</a:t>
            </a:r>
            <a:r>
              <a:rPr lang="en-US" dirty="0" smtClean="0"/>
              <a:t>heory development advanced through identification of relationships between categories</a:t>
            </a:r>
          </a:p>
          <a:p>
            <a:pPr>
              <a:spcAft>
                <a:spcPts val="2400"/>
              </a:spcAft>
            </a:pPr>
            <a:r>
              <a:rPr lang="en-US" dirty="0"/>
              <a:t>s</a:t>
            </a:r>
            <a:r>
              <a:rPr lang="en-US" dirty="0" smtClean="0"/>
              <a:t>aturation of categories</a:t>
            </a:r>
          </a:p>
          <a:p>
            <a:pPr>
              <a:spcAft>
                <a:spcPts val="2400"/>
              </a:spcAft>
            </a:pPr>
            <a:r>
              <a:rPr lang="en-US" dirty="0"/>
              <a:t>d</a:t>
            </a:r>
            <a:r>
              <a:rPr lang="en-US" dirty="0" smtClean="0"/>
              <a:t>iagramming may aid this coding phase</a:t>
            </a:r>
            <a:endParaRPr lang="en-US" dirty="0"/>
          </a:p>
        </p:txBody>
      </p:sp>
    </p:spTree>
    <p:extLst>
      <p:ext uri="{BB962C8B-B14F-4D97-AF65-F5344CB8AC3E}">
        <p14:creationId xmlns:p14="http://schemas.microsoft.com/office/powerpoint/2010/main" val="367035804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of data</a:t>
            </a:r>
            <a:endParaRPr lang="en-US" dirty="0"/>
          </a:p>
        </p:txBody>
      </p:sp>
      <p:sp>
        <p:nvSpPr>
          <p:cNvPr id="3" name="Content Placeholder 2"/>
          <p:cNvSpPr>
            <a:spLocks noGrp="1"/>
          </p:cNvSpPr>
          <p:nvPr>
            <p:ph idx="1"/>
          </p:nvPr>
        </p:nvSpPr>
        <p:spPr/>
        <p:txBody>
          <a:bodyPr>
            <a:normAutofit fontScale="92500" lnSpcReduction="10000"/>
          </a:bodyPr>
          <a:lstStyle/>
          <a:p>
            <a:pPr marL="0" indent="0">
              <a:spcAft>
                <a:spcPts val="2400"/>
              </a:spcAft>
              <a:buNone/>
            </a:pPr>
            <a:r>
              <a:rPr lang="en-US" dirty="0" smtClean="0"/>
              <a:t>Advanced coding:</a:t>
            </a:r>
          </a:p>
          <a:p>
            <a:pPr>
              <a:spcAft>
                <a:spcPts val="2400"/>
              </a:spcAft>
            </a:pPr>
            <a:r>
              <a:rPr lang="en-US" dirty="0"/>
              <a:t>t</a:t>
            </a:r>
            <a:r>
              <a:rPr lang="en-US" dirty="0" smtClean="0"/>
              <a:t>heoretical integration occurs</a:t>
            </a:r>
          </a:p>
          <a:p>
            <a:pPr>
              <a:spcAft>
                <a:spcPts val="2400"/>
              </a:spcAft>
            </a:pPr>
            <a:r>
              <a:rPr lang="en-US" dirty="0"/>
              <a:t>a</a:t>
            </a:r>
            <a:r>
              <a:rPr lang="en-US" dirty="0" smtClean="0"/>
              <a:t>ided by use of storyline that provides a narrative of the grounded theory &amp; helps to identify gaps</a:t>
            </a:r>
          </a:p>
          <a:p>
            <a:pPr>
              <a:spcAft>
                <a:spcPts val="2400"/>
              </a:spcAft>
            </a:pPr>
            <a:r>
              <a:rPr lang="en-US" dirty="0"/>
              <a:t>t</a:t>
            </a:r>
            <a:r>
              <a:rPr lang="en-US" dirty="0" smtClean="0"/>
              <a:t>heoretical codes provide a framework to enhance the explanatory power of the storyline and its potential as theory </a:t>
            </a:r>
            <a:r>
              <a:rPr lang="en-US" sz="1500" dirty="0" smtClean="0"/>
              <a:t>(Birks </a:t>
            </a:r>
            <a:r>
              <a:rPr lang="en-US" sz="1500" dirty="0" smtClean="0"/>
              <a:t>and </a:t>
            </a:r>
            <a:r>
              <a:rPr lang="en-US" sz="1500" dirty="0" smtClean="0"/>
              <a:t>Mills</a:t>
            </a:r>
            <a:r>
              <a:rPr lang="en-US" sz="1500" dirty="0" smtClean="0"/>
              <a:t>, 2011)</a:t>
            </a:r>
          </a:p>
          <a:p>
            <a:endParaRPr lang="en-US" dirty="0"/>
          </a:p>
        </p:txBody>
      </p:sp>
    </p:spTree>
    <p:extLst>
      <p:ext uri="{BB962C8B-B14F-4D97-AF65-F5344CB8AC3E}">
        <p14:creationId xmlns:p14="http://schemas.microsoft.com/office/powerpoint/2010/main" val="484028534"/>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and </a:t>
            </a:r>
            <a:r>
              <a:rPr lang="en-US" dirty="0" err="1" smtClean="0"/>
              <a:t>rigour</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63799850"/>
              </p:ext>
            </p:extLst>
          </p:nvPr>
        </p:nvGraphicFramePr>
        <p:xfrm>
          <a:off x="457200" y="1826547"/>
          <a:ext cx="8229600" cy="4724400"/>
        </p:xfrm>
        <a:graphic>
          <a:graphicData uri="http://schemas.openxmlformats.org/drawingml/2006/table">
            <a:tbl>
              <a:tblPr firstRow="1" bandRow="1">
                <a:tableStyleId>{5C22544A-7EE6-4342-B048-85BDC9FD1C3A}</a:tableStyleId>
              </a:tblPr>
              <a:tblGrid>
                <a:gridCol w="3239378"/>
                <a:gridCol w="2602692"/>
                <a:gridCol w="2387530"/>
              </a:tblGrid>
              <a:tr h="370840">
                <a:tc>
                  <a:txBody>
                    <a:bodyPr/>
                    <a:lstStyle/>
                    <a:p>
                      <a:pPr indent="228600">
                        <a:lnSpc>
                          <a:spcPct val="200000"/>
                        </a:lnSpc>
                        <a:spcAft>
                          <a:spcPts val="0"/>
                        </a:spcAft>
                      </a:pPr>
                      <a:r>
                        <a:rPr lang="en-AU" sz="1400" b="1" dirty="0">
                          <a:effectLst/>
                          <a:latin typeface="+mn-lt"/>
                          <a:ea typeface="Times New Roman"/>
                          <a:cs typeface="Times New Roman"/>
                        </a:rPr>
                        <a:t>Traditional</a:t>
                      </a:r>
                      <a:endParaRPr lang="en-AU" sz="1400" dirty="0">
                        <a:effectLst/>
                        <a:latin typeface="+mn-lt"/>
                        <a:ea typeface="Times New Roman"/>
                        <a:cs typeface="Times New Roman"/>
                      </a:endParaRPr>
                    </a:p>
                  </a:txBody>
                  <a:tcPr marL="68580" marR="68580" marT="0" marB="0"/>
                </a:tc>
                <a:tc>
                  <a:txBody>
                    <a:bodyPr/>
                    <a:lstStyle/>
                    <a:p>
                      <a:pPr indent="228600">
                        <a:lnSpc>
                          <a:spcPct val="200000"/>
                        </a:lnSpc>
                        <a:spcAft>
                          <a:spcPts val="0"/>
                        </a:spcAft>
                      </a:pPr>
                      <a:r>
                        <a:rPr lang="en-AU" sz="1400" b="1" dirty="0">
                          <a:effectLst/>
                          <a:latin typeface="+mn-lt"/>
                          <a:ea typeface="Times New Roman"/>
                          <a:cs typeface="Times New Roman"/>
                        </a:rPr>
                        <a:t>Evolved</a:t>
                      </a:r>
                      <a:endParaRPr lang="en-AU" sz="1400" dirty="0">
                        <a:effectLst/>
                        <a:latin typeface="+mn-lt"/>
                        <a:ea typeface="Times New Roman"/>
                        <a:cs typeface="Times New Roman"/>
                      </a:endParaRPr>
                    </a:p>
                  </a:txBody>
                  <a:tcPr marL="68580" marR="68580" marT="0" marB="0"/>
                </a:tc>
                <a:tc>
                  <a:txBody>
                    <a:bodyPr/>
                    <a:lstStyle/>
                    <a:p>
                      <a:pPr indent="228600">
                        <a:lnSpc>
                          <a:spcPct val="200000"/>
                        </a:lnSpc>
                        <a:spcAft>
                          <a:spcPts val="0"/>
                        </a:spcAft>
                      </a:pPr>
                      <a:r>
                        <a:rPr lang="en-AU" sz="1400" b="1" dirty="0">
                          <a:effectLst/>
                          <a:latin typeface="+mn-lt"/>
                          <a:ea typeface="Times New Roman"/>
                          <a:cs typeface="Times New Roman"/>
                        </a:rPr>
                        <a:t>Constructivist</a:t>
                      </a:r>
                      <a:endParaRPr lang="en-AU" sz="1400" dirty="0">
                        <a:effectLst/>
                        <a:latin typeface="+mn-lt"/>
                        <a:ea typeface="Times New Roman"/>
                        <a:cs typeface="Times New Roman"/>
                      </a:endParaRPr>
                    </a:p>
                  </a:txBody>
                  <a:tcPr marL="68580" marR="68580" marT="0" marB="0"/>
                </a:tc>
              </a:tr>
              <a:tr h="370840">
                <a:tc>
                  <a:txBody>
                    <a:bodyPr/>
                    <a:lstStyle/>
                    <a:p>
                      <a:pPr>
                        <a:spcAft>
                          <a:spcPts val="0"/>
                        </a:spcAft>
                      </a:pPr>
                      <a:r>
                        <a:rPr lang="en-AU" sz="1200" b="1" kern="1200" dirty="0" smtClean="0">
                          <a:solidFill>
                            <a:schemeClr val="dk1"/>
                          </a:solidFill>
                          <a:effectLst/>
                          <a:latin typeface="+mn-lt"/>
                          <a:ea typeface="+mn-ea"/>
                          <a:cs typeface="+mn-cs"/>
                        </a:rPr>
                        <a:t>Glaser and Strauss (1967): </a:t>
                      </a:r>
                      <a:endParaRPr lang="en-AU" sz="1200" kern="1200" dirty="0" smtClean="0">
                        <a:solidFill>
                          <a:schemeClr val="dk1"/>
                        </a:solidFill>
                        <a:effectLst/>
                        <a:latin typeface="+mn-lt"/>
                        <a:ea typeface="+mn-ea"/>
                        <a:cs typeface="+mn-cs"/>
                      </a:endParaRPr>
                    </a:p>
                    <a:p>
                      <a:pPr>
                        <a:spcAft>
                          <a:spcPts val="0"/>
                        </a:spcAft>
                      </a:pPr>
                      <a:r>
                        <a:rPr lang="en-AU" sz="1200" kern="1200" dirty="0" smtClean="0">
                          <a:solidFill>
                            <a:schemeClr val="dk1"/>
                          </a:solidFill>
                          <a:effectLst/>
                          <a:latin typeface="+mn-lt"/>
                          <a:ea typeface="+mn-ea"/>
                          <a:cs typeface="+mn-cs"/>
                        </a:rPr>
                        <a:t>Does it </a:t>
                      </a:r>
                      <a:r>
                        <a:rPr lang="en-AU" sz="1200" i="1" kern="1200" dirty="0" smtClean="0">
                          <a:solidFill>
                            <a:schemeClr val="dk1"/>
                          </a:solidFill>
                          <a:effectLst/>
                          <a:latin typeface="+mn-lt"/>
                          <a:ea typeface="+mn-ea"/>
                          <a:cs typeface="+mn-cs"/>
                        </a:rPr>
                        <a:t>fit</a:t>
                      </a:r>
                      <a:r>
                        <a:rPr lang="en-AU" sz="1200" kern="1200" dirty="0" smtClean="0">
                          <a:solidFill>
                            <a:schemeClr val="dk1"/>
                          </a:solidFill>
                          <a:effectLst/>
                          <a:latin typeface="+mn-lt"/>
                          <a:ea typeface="+mn-ea"/>
                          <a:cs typeface="+mn-cs"/>
                        </a:rPr>
                        <a:t> with its intended use? </a:t>
                      </a:r>
                    </a:p>
                    <a:p>
                      <a:pPr>
                        <a:spcAft>
                          <a:spcPts val="0"/>
                        </a:spcAft>
                      </a:pPr>
                      <a:r>
                        <a:rPr lang="en-AU" sz="1200" kern="1200" dirty="0" smtClean="0">
                          <a:solidFill>
                            <a:schemeClr val="dk1"/>
                          </a:solidFill>
                          <a:effectLst/>
                          <a:latin typeface="+mn-lt"/>
                          <a:ea typeface="+mn-ea"/>
                          <a:cs typeface="+mn-cs"/>
                        </a:rPr>
                        <a:t>Is it </a:t>
                      </a:r>
                      <a:r>
                        <a:rPr lang="en-AU" sz="1200" i="1" kern="1200" dirty="0" smtClean="0">
                          <a:solidFill>
                            <a:schemeClr val="dk1"/>
                          </a:solidFill>
                          <a:effectLst/>
                          <a:latin typeface="+mn-lt"/>
                          <a:ea typeface="+mn-ea"/>
                          <a:cs typeface="+mn-cs"/>
                        </a:rPr>
                        <a:t>understandable </a:t>
                      </a:r>
                      <a:r>
                        <a:rPr lang="en-AU" sz="1200" kern="1200" dirty="0" smtClean="0">
                          <a:solidFill>
                            <a:schemeClr val="dk1"/>
                          </a:solidFill>
                          <a:effectLst/>
                          <a:latin typeface="+mn-lt"/>
                          <a:ea typeface="+mn-ea"/>
                          <a:cs typeface="+mn-cs"/>
                        </a:rPr>
                        <a:t>for those who will work with it?</a:t>
                      </a:r>
                    </a:p>
                    <a:p>
                      <a:pPr>
                        <a:spcAft>
                          <a:spcPts val="0"/>
                        </a:spcAft>
                      </a:pPr>
                      <a:r>
                        <a:rPr lang="en-AU" sz="1200" kern="1200" dirty="0" smtClean="0">
                          <a:solidFill>
                            <a:schemeClr val="dk1"/>
                          </a:solidFill>
                          <a:effectLst/>
                          <a:latin typeface="+mn-lt"/>
                          <a:ea typeface="+mn-ea"/>
                          <a:cs typeface="+mn-cs"/>
                        </a:rPr>
                        <a:t>Is it </a:t>
                      </a:r>
                      <a:r>
                        <a:rPr lang="en-AU" sz="1200" i="1" kern="1200" dirty="0" smtClean="0">
                          <a:solidFill>
                            <a:schemeClr val="dk1"/>
                          </a:solidFill>
                          <a:effectLst/>
                          <a:latin typeface="+mn-lt"/>
                          <a:ea typeface="+mn-ea"/>
                          <a:cs typeface="+mn-cs"/>
                        </a:rPr>
                        <a:t>general</a:t>
                      </a:r>
                      <a:r>
                        <a:rPr lang="en-AU" sz="1200" kern="1200" dirty="0" smtClean="0">
                          <a:solidFill>
                            <a:schemeClr val="dk1"/>
                          </a:solidFill>
                          <a:effectLst/>
                          <a:latin typeface="+mn-lt"/>
                          <a:ea typeface="+mn-ea"/>
                          <a:cs typeface="+mn-cs"/>
                        </a:rPr>
                        <a:t> enough for flexible application?</a:t>
                      </a:r>
                    </a:p>
                    <a:p>
                      <a:pPr>
                        <a:spcAft>
                          <a:spcPts val="0"/>
                        </a:spcAft>
                      </a:pPr>
                      <a:r>
                        <a:rPr lang="en-AU" sz="1200" kern="1200" dirty="0" smtClean="0">
                          <a:solidFill>
                            <a:schemeClr val="dk1"/>
                          </a:solidFill>
                          <a:effectLst/>
                          <a:latin typeface="+mn-lt"/>
                          <a:ea typeface="+mn-ea"/>
                          <a:cs typeface="+mn-cs"/>
                        </a:rPr>
                        <a:t>Does the user have </a:t>
                      </a:r>
                      <a:r>
                        <a:rPr lang="en-AU" sz="1200" i="1" kern="1200" dirty="0" smtClean="0">
                          <a:solidFill>
                            <a:schemeClr val="dk1"/>
                          </a:solidFill>
                          <a:effectLst/>
                          <a:latin typeface="+mn-lt"/>
                          <a:ea typeface="+mn-ea"/>
                          <a:cs typeface="+mn-cs"/>
                        </a:rPr>
                        <a:t>control</a:t>
                      </a:r>
                      <a:r>
                        <a:rPr lang="en-AU" sz="1200" kern="1200" dirty="0" smtClean="0">
                          <a:solidFill>
                            <a:schemeClr val="dk1"/>
                          </a:solidFill>
                          <a:effectLst/>
                          <a:latin typeface="+mn-lt"/>
                          <a:ea typeface="+mn-ea"/>
                          <a:cs typeface="+mn-cs"/>
                        </a:rPr>
                        <a:t> over its use?</a:t>
                      </a:r>
                      <a:r>
                        <a:rPr lang="en-AU" sz="1200" dirty="0" smtClean="0">
                          <a:effectLst/>
                          <a:latin typeface="+mn-lt"/>
                        </a:rPr>
                        <a:t> </a:t>
                      </a:r>
                      <a:endParaRPr lang="en-US" sz="1200" dirty="0">
                        <a:latin typeface="+mn-lt"/>
                      </a:endParaRPr>
                    </a:p>
                  </a:txBody>
                  <a:tcPr/>
                </a:tc>
                <a:tc>
                  <a:txBody>
                    <a:bodyPr/>
                    <a:lstStyle/>
                    <a:p>
                      <a:pPr>
                        <a:spcAft>
                          <a:spcPts val="0"/>
                        </a:spcAft>
                      </a:pPr>
                      <a:r>
                        <a:rPr lang="en-AU" sz="1200" b="1" kern="1200" dirty="0" smtClean="0">
                          <a:solidFill>
                            <a:schemeClr val="dk1"/>
                          </a:solidFill>
                          <a:effectLst/>
                          <a:latin typeface="+mn-lt"/>
                          <a:ea typeface="+mn-ea"/>
                          <a:cs typeface="+mn-cs"/>
                        </a:rPr>
                        <a:t>Strauss and Corbin (1990):</a:t>
                      </a:r>
                      <a:endParaRPr lang="en-AU" sz="1200" kern="1200" dirty="0" smtClean="0">
                        <a:solidFill>
                          <a:schemeClr val="dk1"/>
                        </a:solidFill>
                        <a:effectLst/>
                        <a:latin typeface="+mn-lt"/>
                        <a:ea typeface="+mn-ea"/>
                        <a:cs typeface="+mn-cs"/>
                      </a:endParaRPr>
                    </a:p>
                    <a:p>
                      <a:pPr>
                        <a:spcAft>
                          <a:spcPts val="0"/>
                        </a:spcAft>
                      </a:pPr>
                      <a:r>
                        <a:rPr lang="en-AU" sz="1200" kern="1200" dirty="0" smtClean="0">
                          <a:solidFill>
                            <a:schemeClr val="dk1"/>
                          </a:solidFill>
                          <a:effectLst/>
                          <a:latin typeface="+mn-lt"/>
                          <a:ea typeface="+mn-ea"/>
                          <a:cs typeface="+mn-cs"/>
                        </a:rPr>
                        <a:t>Does the theory demonstrate </a:t>
                      </a:r>
                      <a:r>
                        <a:rPr lang="en-AU" sz="1200" i="1" kern="1200" dirty="0" smtClean="0">
                          <a:solidFill>
                            <a:schemeClr val="dk1"/>
                          </a:solidFill>
                          <a:effectLst/>
                          <a:latin typeface="+mn-lt"/>
                          <a:ea typeface="+mn-ea"/>
                          <a:cs typeface="+mn-cs"/>
                        </a:rPr>
                        <a:t>data quality</a:t>
                      </a:r>
                      <a:r>
                        <a:rPr lang="en-AU" sz="1200" kern="1200" dirty="0" smtClean="0">
                          <a:solidFill>
                            <a:schemeClr val="dk1"/>
                          </a:solidFill>
                          <a:effectLst/>
                          <a:latin typeface="+mn-lt"/>
                          <a:ea typeface="+mn-ea"/>
                          <a:cs typeface="+mn-cs"/>
                        </a:rPr>
                        <a:t>? </a:t>
                      </a:r>
                    </a:p>
                    <a:p>
                      <a:pPr>
                        <a:spcAft>
                          <a:spcPts val="0"/>
                        </a:spcAft>
                      </a:pPr>
                      <a:r>
                        <a:rPr lang="en-AU" sz="1200" kern="1200" dirty="0" smtClean="0">
                          <a:solidFill>
                            <a:schemeClr val="dk1"/>
                          </a:solidFill>
                          <a:effectLst/>
                          <a:latin typeface="+mn-lt"/>
                          <a:ea typeface="+mn-ea"/>
                          <a:cs typeface="+mn-cs"/>
                        </a:rPr>
                        <a:t>Is the </a:t>
                      </a:r>
                      <a:r>
                        <a:rPr lang="en-AU" sz="1200" i="1" kern="1200" dirty="0" smtClean="0">
                          <a:solidFill>
                            <a:schemeClr val="dk1"/>
                          </a:solidFill>
                          <a:effectLst/>
                          <a:latin typeface="+mn-lt"/>
                          <a:ea typeface="+mn-ea"/>
                          <a:cs typeface="+mn-cs"/>
                        </a:rPr>
                        <a:t>research process</a:t>
                      </a:r>
                      <a:r>
                        <a:rPr lang="en-AU" sz="1200" kern="1200" dirty="0" smtClean="0">
                          <a:solidFill>
                            <a:schemeClr val="dk1"/>
                          </a:solidFill>
                          <a:effectLst/>
                          <a:latin typeface="+mn-lt"/>
                          <a:ea typeface="+mn-ea"/>
                          <a:cs typeface="+mn-cs"/>
                        </a:rPr>
                        <a:t> adequate?</a:t>
                      </a:r>
                    </a:p>
                    <a:p>
                      <a:pPr>
                        <a:spcAft>
                          <a:spcPts val="0"/>
                        </a:spcAft>
                      </a:pPr>
                      <a:r>
                        <a:rPr lang="en-AU" sz="1200" kern="1200" dirty="0" smtClean="0">
                          <a:solidFill>
                            <a:schemeClr val="dk1"/>
                          </a:solidFill>
                          <a:effectLst/>
                          <a:latin typeface="+mn-lt"/>
                          <a:ea typeface="+mn-ea"/>
                          <a:cs typeface="+mn-cs"/>
                        </a:rPr>
                        <a:t>What evidence is there of </a:t>
                      </a:r>
                      <a:r>
                        <a:rPr lang="en-AU" sz="1200" i="1" kern="1200" dirty="0" smtClean="0">
                          <a:solidFill>
                            <a:schemeClr val="dk1"/>
                          </a:solidFill>
                          <a:effectLst/>
                          <a:latin typeface="+mn-lt"/>
                          <a:ea typeface="+mn-ea"/>
                          <a:cs typeface="+mn-cs"/>
                        </a:rPr>
                        <a:t>empirical grounding</a:t>
                      </a:r>
                      <a:r>
                        <a:rPr lang="en-AU" sz="1200" kern="1200" dirty="0" smtClean="0">
                          <a:solidFill>
                            <a:schemeClr val="dk1"/>
                          </a:solidFill>
                          <a:effectLst/>
                          <a:latin typeface="+mn-lt"/>
                          <a:ea typeface="+mn-ea"/>
                          <a:cs typeface="+mn-cs"/>
                        </a:rPr>
                        <a:t>?</a:t>
                      </a:r>
                      <a:r>
                        <a:rPr lang="en-AU" sz="1200" dirty="0" smtClean="0">
                          <a:effectLst/>
                          <a:latin typeface="+mn-lt"/>
                        </a:rPr>
                        <a:t> </a:t>
                      </a:r>
                      <a:endParaRPr lang="en-US" sz="1200" dirty="0">
                        <a:latin typeface="+mn-lt"/>
                      </a:endParaRPr>
                    </a:p>
                  </a:txBody>
                  <a:tcPr/>
                </a:tc>
                <a:tc>
                  <a:txBody>
                    <a:bodyPr/>
                    <a:lstStyle/>
                    <a:p>
                      <a:pPr>
                        <a:spcAft>
                          <a:spcPts val="0"/>
                        </a:spcAft>
                      </a:pPr>
                      <a:r>
                        <a:rPr lang="en-AU" sz="1200" b="1" kern="1200" dirty="0" err="1" smtClean="0">
                          <a:solidFill>
                            <a:schemeClr val="dk1"/>
                          </a:solidFill>
                          <a:effectLst/>
                          <a:latin typeface="+mn-lt"/>
                          <a:ea typeface="+mn-ea"/>
                          <a:cs typeface="+mn-cs"/>
                        </a:rPr>
                        <a:t>Charmaz</a:t>
                      </a:r>
                      <a:r>
                        <a:rPr lang="en-AU" sz="1200" b="1" kern="1200" dirty="0" smtClean="0">
                          <a:solidFill>
                            <a:schemeClr val="dk1"/>
                          </a:solidFill>
                          <a:effectLst/>
                          <a:latin typeface="+mn-lt"/>
                          <a:ea typeface="+mn-ea"/>
                          <a:cs typeface="+mn-cs"/>
                        </a:rPr>
                        <a:t> (2006): </a:t>
                      </a:r>
                      <a:endParaRPr lang="en-AU" sz="1200" kern="1200" dirty="0" smtClean="0">
                        <a:solidFill>
                          <a:schemeClr val="dk1"/>
                        </a:solidFill>
                        <a:effectLst/>
                        <a:latin typeface="+mn-lt"/>
                        <a:ea typeface="+mn-ea"/>
                        <a:cs typeface="+mn-cs"/>
                      </a:endParaRPr>
                    </a:p>
                    <a:p>
                      <a:pPr>
                        <a:spcAft>
                          <a:spcPts val="0"/>
                        </a:spcAft>
                      </a:pPr>
                      <a:r>
                        <a:rPr lang="en-AU" sz="1200" kern="1200" dirty="0" smtClean="0">
                          <a:solidFill>
                            <a:schemeClr val="dk1"/>
                          </a:solidFill>
                          <a:effectLst/>
                          <a:latin typeface="+mn-lt"/>
                          <a:ea typeface="+mn-ea"/>
                          <a:cs typeface="+mn-cs"/>
                        </a:rPr>
                        <a:t>Does the theory have </a:t>
                      </a:r>
                      <a:r>
                        <a:rPr lang="en-AU" sz="1200" i="1" kern="1200" dirty="0" smtClean="0">
                          <a:solidFill>
                            <a:schemeClr val="dk1"/>
                          </a:solidFill>
                          <a:effectLst/>
                          <a:latin typeface="+mn-lt"/>
                          <a:ea typeface="+mn-ea"/>
                          <a:cs typeface="+mn-cs"/>
                        </a:rPr>
                        <a:t>credibility</a:t>
                      </a:r>
                      <a:r>
                        <a:rPr lang="en-AU" sz="1200" kern="1200" dirty="0" smtClean="0">
                          <a:solidFill>
                            <a:schemeClr val="dk1"/>
                          </a:solidFill>
                          <a:effectLst/>
                          <a:latin typeface="+mn-lt"/>
                          <a:ea typeface="+mn-ea"/>
                          <a:cs typeface="+mn-cs"/>
                        </a:rPr>
                        <a:t>? </a:t>
                      </a:r>
                    </a:p>
                    <a:p>
                      <a:pPr>
                        <a:spcAft>
                          <a:spcPts val="0"/>
                        </a:spcAft>
                      </a:pPr>
                      <a:r>
                        <a:rPr lang="en-AU" sz="1200" kern="1200" dirty="0" smtClean="0">
                          <a:solidFill>
                            <a:schemeClr val="dk1"/>
                          </a:solidFill>
                          <a:effectLst/>
                          <a:latin typeface="+mn-lt"/>
                          <a:ea typeface="+mn-ea"/>
                          <a:cs typeface="+mn-cs"/>
                        </a:rPr>
                        <a:t>Does it demonstrate </a:t>
                      </a:r>
                      <a:r>
                        <a:rPr lang="en-AU" sz="1200" i="1" kern="1200" dirty="0" smtClean="0">
                          <a:solidFill>
                            <a:schemeClr val="dk1"/>
                          </a:solidFill>
                          <a:effectLst/>
                          <a:latin typeface="+mn-lt"/>
                          <a:ea typeface="+mn-ea"/>
                          <a:cs typeface="+mn-cs"/>
                        </a:rPr>
                        <a:t>originality</a:t>
                      </a:r>
                      <a:r>
                        <a:rPr lang="en-AU" sz="1200" kern="1200" dirty="0" smtClean="0">
                          <a:solidFill>
                            <a:schemeClr val="dk1"/>
                          </a:solidFill>
                          <a:effectLst/>
                          <a:latin typeface="+mn-lt"/>
                          <a:ea typeface="+mn-ea"/>
                          <a:cs typeface="+mn-cs"/>
                        </a:rPr>
                        <a:t>? </a:t>
                      </a:r>
                    </a:p>
                    <a:p>
                      <a:pPr>
                        <a:spcAft>
                          <a:spcPts val="0"/>
                        </a:spcAft>
                      </a:pPr>
                      <a:r>
                        <a:rPr lang="en-AU" sz="1200" kern="1200" dirty="0" smtClean="0">
                          <a:solidFill>
                            <a:schemeClr val="dk1"/>
                          </a:solidFill>
                          <a:effectLst/>
                          <a:latin typeface="+mn-lt"/>
                          <a:ea typeface="+mn-ea"/>
                          <a:cs typeface="+mn-cs"/>
                        </a:rPr>
                        <a:t>Does it have </a:t>
                      </a:r>
                      <a:r>
                        <a:rPr lang="en-AU" sz="1200" i="1" kern="1200" dirty="0" smtClean="0">
                          <a:solidFill>
                            <a:schemeClr val="dk1"/>
                          </a:solidFill>
                          <a:effectLst/>
                          <a:latin typeface="+mn-lt"/>
                          <a:ea typeface="+mn-ea"/>
                          <a:cs typeface="+mn-cs"/>
                        </a:rPr>
                        <a:t>resonance</a:t>
                      </a:r>
                      <a:r>
                        <a:rPr lang="en-AU" sz="1200" kern="1200" dirty="0" smtClean="0">
                          <a:solidFill>
                            <a:schemeClr val="dk1"/>
                          </a:solidFill>
                          <a:effectLst/>
                          <a:latin typeface="+mn-lt"/>
                          <a:ea typeface="+mn-ea"/>
                          <a:cs typeface="+mn-cs"/>
                        </a:rPr>
                        <a:t>? </a:t>
                      </a:r>
                    </a:p>
                    <a:p>
                      <a:pPr>
                        <a:spcAft>
                          <a:spcPts val="0"/>
                        </a:spcAft>
                      </a:pPr>
                      <a:r>
                        <a:rPr lang="en-AU" sz="1200" kern="1200" dirty="0" smtClean="0">
                          <a:solidFill>
                            <a:schemeClr val="dk1"/>
                          </a:solidFill>
                          <a:effectLst/>
                          <a:latin typeface="+mn-lt"/>
                          <a:ea typeface="+mn-ea"/>
                          <a:cs typeface="+mn-cs"/>
                        </a:rPr>
                        <a:t>What evidence is there of its </a:t>
                      </a:r>
                      <a:r>
                        <a:rPr lang="en-AU" sz="1200" i="1" kern="1200" dirty="0" smtClean="0">
                          <a:solidFill>
                            <a:schemeClr val="dk1"/>
                          </a:solidFill>
                          <a:effectLst/>
                          <a:latin typeface="+mn-lt"/>
                          <a:ea typeface="+mn-ea"/>
                          <a:cs typeface="+mn-cs"/>
                        </a:rPr>
                        <a:t>usefulness</a:t>
                      </a:r>
                      <a:r>
                        <a:rPr lang="en-AU" sz="1200" kern="1200" dirty="0" smtClean="0">
                          <a:solidFill>
                            <a:schemeClr val="dk1"/>
                          </a:solidFill>
                          <a:effectLst/>
                          <a:latin typeface="+mn-lt"/>
                          <a:ea typeface="+mn-ea"/>
                          <a:cs typeface="+mn-cs"/>
                        </a:rPr>
                        <a:t>?</a:t>
                      </a:r>
                      <a:r>
                        <a:rPr lang="en-AU" sz="1200" dirty="0" smtClean="0">
                          <a:effectLst/>
                          <a:latin typeface="+mn-lt"/>
                        </a:rPr>
                        <a:t> </a:t>
                      </a:r>
                      <a:endParaRPr lang="en-US" sz="1200" dirty="0">
                        <a:latin typeface="+mn-lt"/>
                      </a:endParaRPr>
                    </a:p>
                  </a:txBody>
                  <a:tcPr/>
                </a:tc>
              </a:tr>
              <a:tr h="370840">
                <a:tc>
                  <a:txBody>
                    <a:bodyPr/>
                    <a:lstStyle/>
                    <a:p>
                      <a:pPr>
                        <a:spcAft>
                          <a:spcPts val="0"/>
                        </a:spcAft>
                      </a:pPr>
                      <a:r>
                        <a:rPr lang="en-AU" sz="1200" b="1" kern="1200" dirty="0" smtClean="0">
                          <a:solidFill>
                            <a:schemeClr val="dk1"/>
                          </a:solidFill>
                          <a:effectLst/>
                          <a:latin typeface="+mn-lt"/>
                          <a:ea typeface="+mn-ea"/>
                          <a:cs typeface="+mn-cs"/>
                        </a:rPr>
                        <a:t>Glaser (1978): </a:t>
                      </a:r>
                      <a:endParaRPr lang="en-AU" sz="1200" kern="1200" dirty="0" smtClean="0">
                        <a:solidFill>
                          <a:schemeClr val="dk1"/>
                        </a:solidFill>
                        <a:effectLst/>
                        <a:latin typeface="+mn-lt"/>
                        <a:ea typeface="+mn-ea"/>
                        <a:cs typeface="+mn-cs"/>
                      </a:endParaRPr>
                    </a:p>
                    <a:p>
                      <a:pPr>
                        <a:spcAft>
                          <a:spcPts val="0"/>
                        </a:spcAft>
                      </a:pPr>
                      <a:r>
                        <a:rPr lang="en-AU" sz="1200" kern="1200" dirty="0" smtClean="0">
                          <a:solidFill>
                            <a:schemeClr val="dk1"/>
                          </a:solidFill>
                          <a:effectLst/>
                          <a:latin typeface="+mn-lt"/>
                          <a:ea typeface="+mn-ea"/>
                          <a:cs typeface="+mn-cs"/>
                        </a:rPr>
                        <a:t>Does the theory </a:t>
                      </a:r>
                      <a:r>
                        <a:rPr lang="en-AU" sz="1200" i="1" kern="1200" dirty="0" smtClean="0">
                          <a:solidFill>
                            <a:schemeClr val="dk1"/>
                          </a:solidFill>
                          <a:effectLst/>
                          <a:latin typeface="+mn-lt"/>
                          <a:ea typeface="+mn-ea"/>
                          <a:cs typeface="+mn-cs"/>
                        </a:rPr>
                        <a:t>fit</a:t>
                      </a:r>
                      <a:r>
                        <a:rPr lang="en-AU" sz="1200" kern="1200" dirty="0" smtClean="0">
                          <a:solidFill>
                            <a:schemeClr val="dk1"/>
                          </a:solidFill>
                          <a:effectLst/>
                          <a:latin typeface="+mn-lt"/>
                          <a:ea typeface="+mn-ea"/>
                          <a:cs typeface="+mn-cs"/>
                        </a:rPr>
                        <a:t> the data?</a:t>
                      </a:r>
                    </a:p>
                    <a:p>
                      <a:pPr>
                        <a:spcAft>
                          <a:spcPts val="0"/>
                        </a:spcAft>
                      </a:pPr>
                      <a:r>
                        <a:rPr lang="en-AU" sz="1200" kern="1200" dirty="0" smtClean="0">
                          <a:solidFill>
                            <a:schemeClr val="dk1"/>
                          </a:solidFill>
                          <a:effectLst/>
                          <a:latin typeface="+mn-lt"/>
                          <a:ea typeface="+mn-ea"/>
                          <a:cs typeface="+mn-cs"/>
                        </a:rPr>
                        <a:t>Does it </a:t>
                      </a:r>
                      <a:r>
                        <a:rPr lang="en-AU" sz="1200" i="1" kern="1200" dirty="0" smtClean="0">
                          <a:solidFill>
                            <a:schemeClr val="dk1"/>
                          </a:solidFill>
                          <a:effectLst/>
                          <a:latin typeface="+mn-lt"/>
                          <a:ea typeface="+mn-ea"/>
                          <a:cs typeface="+mn-cs"/>
                        </a:rPr>
                        <a:t>work</a:t>
                      </a:r>
                      <a:r>
                        <a:rPr lang="en-AU" sz="1200" kern="1200" dirty="0" smtClean="0">
                          <a:solidFill>
                            <a:schemeClr val="dk1"/>
                          </a:solidFill>
                          <a:effectLst/>
                          <a:latin typeface="+mn-lt"/>
                          <a:ea typeface="+mn-ea"/>
                          <a:cs typeface="+mn-cs"/>
                        </a:rPr>
                        <a:t> in that it possesses explanatory and predictive power?</a:t>
                      </a:r>
                    </a:p>
                    <a:p>
                      <a:pPr>
                        <a:spcAft>
                          <a:spcPts val="0"/>
                        </a:spcAft>
                      </a:pPr>
                      <a:r>
                        <a:rPr lang="en-AU" sz="1200" kern="1200" dirty="0" smtClean="0">
                          <a:solidFill>
                            <a:schemeClr val="dk1"/>
                          </a:solidFill>
                          <a:effectLst/>
                          <a:latin typeface="+mn-lt"/>
                          <a:ea typeface="+mn-ea"/>
                          <a:cs typeface="+mn-cs"/>
                        </a:rPr>
                        <a:t>Is it </a:t>
                      </a:r>
                      <a:r>
                        <a:rPr lang="en-AU" sz="1200" i="1" kern="1200" dirty="0" smtClean="0">
                          <a:solidFill>
                            <a:schemeClr val="dk1"/>
                          </a:solidFill>
                          <a:effectLst/>
                          <a:latin typeface="+mn-lt"/>
                          <a:ea typeface="+mn-ea"/>
                          <a:cs typeface="+mn-cs"/>
                        </a:rPr>
                        <a:t>relevant</a:t>
                      </a:r>
                      <a:r>
                        <a:rPr lang="en-AU" sz="1200" kern="1200" dirty="0" smtClean="0">
                          <a:solidFill>
                            <a:schemeClr val="dk1"/>
                          </a:solidFill>
                          <a:effectLst/>
                          <a:latin typeface="+mn-lt"/>
                          <a:ea typeface="+mn-ea"/>
                          <a:cs typeface="+mn-cs"/>
                        </a:rPr>
                        <a:t>?</a:t>
                      </a:r>
                    </a:p>
                    <a:p>
                      <a:pPr>
                        <a:spcAft>
                          <a:spcPts val="0"/>
                        </a:spcAft>
                      </a:pPr>
                      <a:r>
                        <a:rPr lang="en-AU" sz="1200" kern="1200" dirty="0" smtClean="0">
                          <a:solidFill>
                            <a:schemeClr val="dk1"/>
                          </a:solidFill>
                          <a:effectLst/>
                          <a:latin typeface="+mn-lt"/>
                          <a:ea typeface="+mn-ea"/>
                          <a:cs typeface="+mn-cs"/>
                        </a:rPr>
                        <a:t>Is it </a:t>
                      </a:r>
                      <a:r>
                        <a:rPr lang="en-AU" sz="1200" i="1" kern="1200" dirty="0" smtClean="0">
                          <a:solidFill>
                            <a:schemeClr val="dk1"/>
                          </a:solidFill>
                          <a:effectLst/>
                          <a:latin typeface="+mn-lt"/>
                          <a:ea typeface="+mn-ea"/>
                          <a:cs typeface="+mn-cs"/>
                        </a:rPr>
                        <a:t>modifiable</a:t>
                      </a:r>
                      <a:r>
                        <a:rPr lang="en-AU" sz="1200" kern="1200" dirty="0" smtClean="0">
                          <a:solidFill>
                            <a:schemeClr val="dk1"/>
                          </a:solidFill>
                          <a:effectLst/>
                          <a:latin typeface="+mn-lt"/>
                          <a:ea typeface="+mn-ea"/>
                          <a:cs typeface="+mn-cs"/>
                        </a:rPr>
                        <a:t>?</a:t>
                      </a:r>
                      <a:r>
                        <a:rPr lang="en-AU" sz="1200" dirty="0" smtClean="0">
                          <a:effectLst/>
                          <a:latin typeface="+mn-lt"/>
                        </a:rPr>
                        <a:t> </a:t>
                      </a:r>
                      <a:endParaRPr lang="en-US" sz="1200" dirty="0">
                        <a:latin typeface="+mn-lt"/>
                      </a:endParaRPr>
                    </a:p>
                  </a:txBody>
                  <a:tcPr/>
                </a:tc>
                <a:tc>
                  <a:txBody>
                    <a:bodyPr/>
                    <a:lstStyle/>
                    <a:p>
                      <a:pPr>
                        <a:spcAft>
                          <a:spcPts val="0"/>
                        </a:spcAft>
                      </a:pPr>
                      <a:r>
                        <a:rPr lang="en-AU" sz="1200" b="1" kern="1200" dirty="0" smtClean="0">
                          <a:solidFill>
                            <a:schemeClr val="dk1"/>
                          </a:solidFill>
                          <a:effectLst/>
                          <a:latin typeface="+mn-lt"/>
                          <a:ea typeface="+mn-ea"/>
                          <a:cs typeface="+mn-cs"/>
                        </a:rPr>
                        <a:t>Strauss and Corbin (1998):</a:t>
                      </a:r>
                      <a:endParaRPr lang="en-AU" sz="1200" kern="1200" dirty="0" smtClean="0">
                        <a:solidFill>
                          <a:schemeClr val="dk1"/>
                        </a:solidFill>
                        <a:effectLst/>
                        <a:latin typeface="+mn-lt"/>
                        <a:ea typeface="+mn-ea"/>
                        <a:cs typeface="+mn-cs"/>
                      </a:endParaRPr>
                    </a:p>
                    <a:p>
                      <a:pPr>
                        <a:spcAft>
                          <a:spcPts val="0"/>
                        </a:spcAft>
                      </a:pPr>
                      <a:r>
                        <a:rPr lang="en-AU" sz="1200" kern="1200" dirty="0" smtClean="0">
                          <a:solidFill>
                            <a:schemeClr val="dk1"/>
                          </a:solidFill>
                          <a:effectLst/>
                          <a:latin typeface="+mn-lt"/>
                          <a:ea typeface="+mn-ea"/>
                          <a:cs typeface="+mn-cs"/>
                        </a:rPr>
                        <a:t>Does the theory demonstrate </a:t>
                      </a:r>
                      <a:r>
                        <a:rPr lang="en-AU" sz="1200" i="1" kern="1200" dirty="0" smtClean="0">
                          <a:solidFill>
                            <a:schemeClr val="dk1"/>
                          </a:solidFill>
                          <a:effectLst/>
                          <a:latin typeface="+mn-lt"/>
                          <a:ea typeface="+mn-ea"/>
                          <a:cs typeface="+mn-cs"/>
                        </a:rPr>
                        <a:t>data quality</a:t>
                      </a:r>
                      <a:r>
                        <a:rPr lang="en-AU" sz="1200" kern="1200" dirty="0" smtClean="0">
                          <a:solidFill>
                            <a:schemeClr val="dk1"/>
                          </a:solidFill>
                          <a:effectLst/>
                          <a:latin typeface="+mn-lt"/>
                          <a:ea typeface="+mn-ea"/>
                          <a:cs typeface="+mn-cs"/>
                        </a:rPr>
                        <a:t>? </a:t>
                      </a:r>
                    </a:p>
                    <a:p>
                      <a:pPr>
                        <a:spcAft>
                          <a:spcPts val="0"/>
                        </a:spcAft>
                      </a:pPr>
                      <a:r>
                        <a:rPr lang="en-AU" sz="1200" kern="1200" dirty="0" smtClean="0">
                          <a:solidFill>
                            <a:schemeClr val="dk1"/>
                          </a:solidFill>
                          <a:effectLst/>
                          <a:latin typeface="+mn-lt"/>
                          <a:ea typeface="+mn-ea"/>
                          <a:cs typeface="+mn-cs"/>
                        </a:rPr>
                        <a:t>What judgements can be made about </a:t>
                      </a:r>
                      <a:r>
                        <a:rPr lang="en-AU" sz="1200" i="1" kern="1200" dirty="0" smtClean="0">
                          <a:solidFill>
                            <a:schemeClr val="dk1"/>
                          </a:solidFill>
                          <a:effectLst/>
                          <a:latin typeface="+mn-lt"/>
                          <a:ea typeface="+mn-ea"/>
                          <a:cs typeface="+mn-cs"/>
                        </a:rPr>
                        <a:t>theory quality</a:t>
                      </a:r>
                      <a:r>
                        <a:rPr lang="en-AU" sz="1200" kern="1200" dirty="0" smtClean="0">
                          <a:solidFill>
                            <a:schemeClr val="dk1"/>
                          </a:solidFill>
                          <a:effectLst/>
                          <a:latin typeface="+mn-lt"/>
                          <a:ea typeface="+mn-ea"/>
                          <a:cs typeface="+mn-cs"/>
                        </a:rPr>
                        <a:t>? </a:t>
                      </a:r>
                    </a:p>
                    <a:p>
                      <a:pPr>
                        <a:spcAft>
                          <a:spcPts val="0"/>
                        </a:spcAft>
                      </a:pPr>
                      <a:r>
                        <a:rPr lang="en-AU" sz="1200" kern="1200" dirty="0" smtClean="0">
                          <a:solidFill>
                            <a:schemeClr val="dk1"/>
                          </a:solidFill>
                          <a:effectLst/>
                          <a:latin typeface="+mn-lt"/>
                          <a:ea typeface="+mn-ea"/>
                          <a:cs typeface="+mn-cs"/>
                        </a:rPr>
                        <a:t>Is the </a:t>
                      </a:r>
                      <a:r>
                        <a:rPr lang="en-AU" sz="1200" i="1" kern="1200" dirty="0" smtClean="0">
                          <a:solidFill>
                            <a:schemeClr val="dk1"/>
                          </a:solidFill>
                          <a:effectLst/>
                          <a:latin typeface="+mn-lt"/>
                          <a:ea typeface="+mn-ea"/>
                          <a:cs typeface="+mn-cs"/>
                        </a:rPr>
                        <a:t>research process</a:t>
                      </a:r>
                      <a:r>
                        <a:rPr lang="en-AU" sz="1200" kern="1200" dirty="0" smtClean="0">
                          <a:solidFill>
                            <a:schemeClr val="dk1"/>
                          </a:solidFill>
                          <a:effectLst/>
                          <a:latin typeface="+mn-lt"/>
                          <a:ea typeface="+mn-ea"/>
                          <a:cs typeface="+mn-cs"/>
                        </a:rPr>
                        <a:t> adequate?</a:t>
                      </a:r>
                    </a:p>
                    <a:p>
                      <a:pPr>
                        <a:spcAft>
                          <a:spcPts val="0"/>
                        </a:spcAft>
                      </a:pPr>
                      <a:r>
                        <a:rPr lang="en-AU" sz="1200" kern="1200" dirty="0" smtClean="0">
                          <a:solidFill>
                            <a:schemeClr val="dk1"/>
                          </a:solidFill>
                          <a:effectLst/>
                          <a:latin typeface="+mn-lt"/>
                          <a:ea typeface="+mn-ea"/>
                          <a:cs typeface="+mn-cs"/>
                        </a:rPr>
                        <a:t>What evidence is there of </a:t>
                      </a:r>
                      <a:r>
                        <a:rPr lang="en-AU" sz="1200" i="1" kern="1200" dirty="0" smtClean="0">
                          <a:solidFill>
                            <a:schemeClr val="dk1"/>
                          </a:solidFill>
                          <a:effectLst/>
                          <a:latin typeface="+mn-lt"/>
                          <a:ea typeface="+mn-ea"/>
                          <a:cs typeface="+mn-cs"/>
                        </a:rPr>
                        <a:t>empirical grounding</a:t>
                      </a:r>
                      <a:r>
                        <a:rPr lang="en-AU" sz="1200" kern="1200" dirty="0" smtClean="0">
                          <a:solidFill>
                            <a:schemeClr val="dk1"/>
                          </a:solidFill>
                          <a:effectLst/>
                          <a:latin typeface="+mn-lt"/>
                          <a:ea typeface="+mn-ea"/>
                          <a:cs typeface="+mn-cs"/>
                        </a:rPr>
                        <a:t>?</a:t>
                      </a:r>
                      <a:r>
                        <a:rPr lang="en-AU" sz="1200" dirty="0" smtClean="0">
                          <a:effectLst/>
                          <a:latin typeface="+mn-lt"/>
                        </a:rPr>
                        <a:t> </a:t>
                      </a:r>
                      <a:endParaRPr lang="en-US" sz="1200" dirty="0">
                        <a:latin typeface="+mn-lt"/>
                      </a:endParaRPr>
                    </a:p>
                  </a:txBody>
                  <a:tcPr/>
                </a:tc>
                <a:tc>
                  <a:txBody>
                    <a:bodyPr/>
                    <a:lstStyle/>
                    <a:p>
                      <a:pPr>
                        <a:spcAft>
                          <a:spcPts val="0"/>
                        </a:spcAft>
                      </a:pPr>
                      <a:endParaRPr lang="en-US" sz="1200" dirty="0">
                        <a:latin typeface="+mn-lt"/>
                      </a:endParaRPr>
                    </a:p>
                  </a:txBody>
                  <a:tcPr/>
                </a:tc>
              </a:tr>
              <a:tr h="370840">
                <a:tc>
                  <a:txBody>
                    <a:bodyPr/>
                    <a:lstStyle/>
                    <a:p>
                      <a:pPr>
                        <a:spcAft>
                          <a:spcPts val="0"/>
                        </a:spcAft>
                      </a:pPr>
                      <a:r>
                        <a:rPr lang="en-AU" sz="1200" b="1" kern="1200" dirty="0" smtClean="0">
                          <a:solidFill>
                            <a:schemeClr val="dk1"/>
                          </a:solidFill>
                          <a:effectLst/>
                          <a:latin typeface="+mn-lt"/>
                          <a:ea typeface="+mn-ea"/>
                          <a:cs typeface="+mn-cs"/>
                        </a:rPr>
                        <a:t>Glaser (1992): </a:t>
                      </a:r>
                      <a:endParaRPr lang="en-AU" sz="1200" kern="1200" dirty="0" smtClean="0">
                        <a:solidFill>
                          <a:schemeClr val="dk1"/>
                        </a:solidFill>
                        <a:effectLst/>
                        <a:latin typeface="+mn-lt"/>
                        <a:ea typeface="+mn-ea"/>
                        <a:cs typeface="+mn-cs"/>
                      </a:endParaRPr>
                    </a:p>
                    <a:p>
                      <a:pPr>
                        <a:spcAft>
                          <a:spcPts val="0"/>
                        </a:spcAft>
                      </a:pPr>
                      <a:r>
                        <a:rPr lang="en-AU" sz="1200" kern="1200" dirty="0" smtClean="0">
                          <a:solidFill>
                            <a:schemeClr val="dk1"/>
                          </a:solidFill>
                          <a:effectLst/>
                          <a:latin typeface="+mn-lt"/>
                          <a:ea typeface="+mn-ea"/>
                          <a:cs typeface="+mn-cs"/>
                        </a:rPr>
                        <a:t>Does the theory </a:t>
                      </a:r>
                      <a:r>
                        <a:rPr lang="en-AU" sz="1200" i="1" kern="1200" dirty="0" smtClean="0">
                          <a:solidFill>
                            <a:schemeClr val="dk1"/>
                          </a:solidFill>
                          <a:effectLst/>
                          <a:latin typeface="+mn-lt"/>
                          <a:ea typeface="+mn-ea"/>
                          <a:cs typeface="+mn-cs"/>
                        </a:rPr>
                        <a:t>fit</a:t>
                      </a:r>
                      <a:r>
                        <a:rPr lang="en-AU" sz="1200" kern="1200" dirty="0" smtClean="0">
                          <a:solidFill>
                            <a:schemeClr val="dk1"/>
                          </a:solidFill>
                          <a:effectLst/>
                          <a:latin typeface="+mn-lt"/>
                          <a:ea typeface="+mn-ea"/>
                          <a:cs typeface="+mn-cs"/>
                        </a:rPr>
                        <a:t> the data?</a:t>
                      </a:r>
                    </a:p>
                    <a:p>
                      <a:pPr>
                        <a:spcAft>
                          <a:spcPts val="0"/>
                        </a:spcAft>
                      </a:pPr>
                      <a:r>
                        <a:rPr lang="en-AU" sz="1200" kern="1200" dirty="0" smtClean="0">
                          <a:solidFill>
                            <a:schemeClr val="dk1"/>
                          </a:solidFill>
                          <a:effectLst/>
                          <a:latin typeface="+mn-lt"/>
                          <a:ea typeface="+mn-ea"/>
                          <a:cs typeface="+mn-cs"/>
                        </a:rPr>
                        <a:t>Does it </a:t>
                      </a:r>
                      <a:r>
                        <a:rPr lang="en-AU" sz="1200" i="1" kern="1200" dirty="0" smtClean="0">
                          <a:solidFill>
                            <a:schemeClr val="dk1"/>
                          </a:solidFill>
                          <a:effectLst/>
                          <a:latin typeface="+mn-lt"/>
                          <a:ea typeface="+mn-ea"/>
                          <a:cs typeface="+mn-cs"/>
                        </a:rPr>
                        <a:t>work</a:t>
                      </a:r>
                      <a:r>
                        <a:rPr lang="en-AU" sz="1200" kern="1200" dirty="0" smtClean="0">
                          <a:solidFill>
                            <a:schemeClr val="dk1"/>
                          </a:solidFill>
                          <a:effectLst/>
                          <a:latin typeface="+mn-lt"/>
                          <a:ea typeface="+mn-ea"/>
                          <a:cs typeface="+mn-cs"/>
                        </a:rPr>
                        <a:t> in that it possesses explanatory and predictive power?</a:t>
                      </a:r>
                    </a:p>
                    <a:p>
                      <a:pPr>
                        <a:spcAft>
                          <a:spcPts val="0"/>
                        </a:spcAft>
                      </a:pPr>
                      <a:r>
                        <a:rPr lang="en-AU" sz="1200" kern="1200" dirty="0" smtClean="0">
                          <a:solidFill>
                            <a:schemeClr val="dk1"/>
                          </a:solidFill>
                          <a:effectLst/>
                          <a:latin typeface="+mn-lt"/>
                          <a:ea typeface="+mn-ea"/>
                          <a:cs typeface="+mn-cs"/>
                        </a:rPr>
                        <a:t>Is it </a:t>
                      </a:r>
                      <a:r>
                        <a:rPr lang="en-AU" sz="1200" i="1" kern="1200" dirty="0" smtClean="0">
                          <a:solidFill>
                            <a:schemeClr val="dk1"/>
                          </a:solidFill>
                          <a:effectLst/>
                          <a:latin typeface="+mn-lt"/>
                          <a:ea typeface="+mn-ea"/>
                          <a:cs typeface="+mn-cs"/>
                        </a:rPr>
                        <a:t>relevant</a:t>
                      </a:r>
                      <a:r>
                        <a:rPr lang="en-AU" sz="1200" kern="1200" dirty="0" smtClean="0">
                          <a:solidFill>
                            <a:schemeClr val="dk1"/>
                          </a:solidFill>
                          <a:effectLst/>
                          <a:latin typeface="+mn-lt"/>
                          <a:ea typeface="+mn-ea"/>
                          <a:cs typeface="+mn-cs"/>
                        </a:rPr>
                        <a:t>?</a:t>
                      </a:r>
                    </a:p>
                    <a:p>
                      <a:pPr>
                        <a:spcAft>
                          <a:spcPts val="0"/>
                        </a:spcAft>
                      </a:pPr>
                      <a:r>
                        <a:rPr lang="en-AU" sz="1200" kern="1200" dirty="0" smtClean="0">
                          <a:solidFill>
                            <a:schemeClr val="dk1"/>
                          </a:solidFill>
                          <a:effectLst/>
                          <a:latin typeface="+mn-lt"/>
                          <a:ea typeface="+mn-ea"/>
                          <a:cs typeface="+mn-cs"/>
                        </a:rPr>
                        <a:t>Is it </a:t>
                      </a:r>
                      <a:r>
                        <a:rPr lang="en-AU" sz="1200" i="1" kern="1200" dirty="0" smtClean="0">
                          <a:solidFill>
                            <a:schemeClr val="dk1"/>
                          </a:solidFill>
                          <a:effectLst/>
                          <a:latin typeface="+mn-lt"/>
                          <a:ea typeface="+mn-ea"/>
                          <a:cs typeface="+mn-cs"/>
                        </a:rPr>
                        <a:t>modifiable</a:t>
                      </a:r>
                      <a:r>
                        <a:rPr lang="en-AU" sz="1200" kern="1200" dirty="0" smtClean="0">
                          <a:solidFill>
                            <a:schemeClr val="dk1"/>
                          </a:solidFill>
                          <a:effectLst/>
                          <a:latin typeface="+mn-lt"/>
                          <a:ea typeface="+mn-ea"/>
                          <a:cs typeface="+mn-cs"/>
                        </a:rPr>
                        <a:t>?</a:t>
                      </a:r>
                    </a:p>
                    <a:p>
                      <a:pPr>
                        <a:spcAft>
                          <a:spcPts val="0"/>
                        </a:spcAft>
                      </a:pPr>
                      <a:r>
                        <a:rPr lang="en-AU" sz="1200" kern="1200" dirty="0" smtClean="0">
                          <a:solidFill>
                            <a:schemeClr val="dk1"/>
                          </a:solidFill>
                          <a:effectLst/>
                          <a:latin typeface="+mn-lt"/>
                          <a:ea typeface="+mn-ea"/>
                          <a:cs typeface="+mn-cs"/>
                        </a:rPr>
                        <a:t>Does the theory demonstrate </a:t>
                      </a:r>
                      <a:r>
                        <a:rPr lang="en-AU" sz="1200" i="1" kern="1200" dirty="0" smtClean="0">
                          <a:solidFill>
                            <a:schemeClr val="dk1"/>
                          </a:solidFill>
                          <a:effectLst/>
                          <a:latin typeface="+mn-lt"/>
                          <a:ea typeface="+mn-ea"/>
                          <a:cs typeface="+mn-cs"/>
                        </a:rPr>
                        <a:t>parsimony</a:t>
                      </a:r>
                      <a:r>
                        <a:rPr lang="en-AU" sz="1200" kern="1200" dirty="0" smtClean="0">
                          <a:solidFill>
                            <a:schemeClr val="dk1"/>
                          </a:solidFill>
                          <a:effectLst/>
                          <a:latin typeface="+mn-lt"/>
                          <a:ea typeface="+mn-ea"/>
                          <a:cs typeface="+mn-cs"/>
                        </a:rPr>
                        <a:t>? </a:t>
                      </a:r>
                    </a:p>
                    <a:p>
                      <a:pPr>
                        <a:spcAft>
                          <a:spcPts val="0"/>
                        </a:spcAft>
                      </a:pPr>
                      <a:r>
                        <a:rPr lang="en-AU" sz="1200" kern="1200" dirty="0" smtClean="0">
                          <a:solidFill>
                            <a:schemeClr val="dk1"/>
                          </a:solidFill>
                          <a:effectLst/>
                          <a:latin typeface="+mn-lt"/>
                          <a:ea typeface="+mn-ea"/>
                          <a:cs typeface="+mn-cs"/>
                        </a:rPr>
                        <a:t>Does it have </a:t>
                      </a:r>
                      <a:r>
                        <a:rPr lang="en-AU" sz="1200" i="1" kern="1200" dirty="0" smtClean="0">
                          <a:solidFill>
                            <a:schemeClr val="dk1"/>
                          </a:solidFill>
                          <a:effectLst/>
                          <a:latin typeface="+mn-lt"/>
                          <a:ea typeface="+mn-ea"/>
                          <a:cs typeface="+mn-cs"/>
                        </a:rPr>
                        <a:t>scope</a:t>
                      </a:r>
                      <a:r>
                        <a:rPr lang="en-AU" sz="1200" kern="1200" dirty="0" smtClean="0">
                          <a:solidFill>
                            <a:schemeClr val="dk1"/>
                          </a:solidFill>
                          <a:effectLst/>
                          <a:latin typeface="+mn-lt"/>
                          <a:ea typeface="+mn-ea"/>
                          <a:cs typeface="+mn-cs"/>
                        </a:rPr>
                        <a:t> for broader application?</a:t>
                      </a:r>
                      <a:r>
                        <a:rPr lang="en-AU" sz="1200" dirty="0" smtClean="0">
                          <a:effectLst/>
                          <a:latin typeface="+mn-lt"/>
                        </a:rPr>
                        <a:t> </a:t>
                      </a:r>
                      <a:endParaRPr lang="en-US" sz="1200" dirty="0">
                        <a:latin typeface="+mn-lt"/>
                      </a:endParaRPr>
                    </a:p>
                  </a:txBody>
                  <a:tcPr/>
                </a:tc>
                <a:tc>
                  <a:txBody>
                    <a:bodyPr/>
                    <a:lstStyle/>
                    <a:p>
                      <a:pPr>
                        <a:spcAft>
                          <a:spcPts val="0"/>
                        </a:spcAft>
                      </a:pPr>
                      <a:r>
                        <a:rPr lang="en-AU" sz="1200" b="1" kern="1200" dirty="0" smtClean="0">
                          <a:solidFill>
                            <a:schemeClr val="dk1"/>
                          </a:solidFill>
                          <a:effectLst/>
                          <a:latin typeface="+mn-lt"/>
                          <a:ea typeface="+mn-ea"/>
                          <a:cs typeface="+mn-cs"/>
                        </a:rPr>
                        <a:t>Corbin and Strauss (2008):</a:t>
                      </a:r>
                      <a:endParaRPr lang="en-AU" sz="1200" kern="1200" dirty="0" smtClean="0">
                        <a:solidFill>
                          <a:schemeClr val="dk1"/>
                        </a:solidFill>
                        <a:effectLst/>
                        <a:latin typeface="+mn-lt"/>
                        <a:ea typeface="+mn-ea"/>
                        <a:cs typeface="+mn-cs"/>
                      </a:endParaRPr>
                    </a:p>
                    <a:p>
                      <a:pPr>
                        <a:spcAft>
                          <a:spcPts val="0"/>
                        </a:spcAft>
                      </a:pPr>
                      <a:r>
                        <a:rPr lang="en-AU" sz="1200" kern="1200" dirty="0" smtClean="0">
                          <a:solidFill>
                            <a:schemeClr val="dk1"/>
                          </a:solidFill>
                          <a:effectLst/>
                          <a:latin typeface="+mn-lt"/>
                          <a:ea typeface="+mn-ea"/>
                          <a:cs typeface="+mn-cs"/>
                        </a:rPr>
                        <a:t>10 basic criteria for appraising theoretical outcomes</a:t>
                      </a:r>
                    </a:p>
                    <a:p>
                      <a:pPr>
                        <a:spcAft>
                          <a:spcPts val="0"/>
                        </a:spcAft>
                      </a:pPr>
                      <a:r>
                        <a:rPr lang="en-AU" sz="1200" kern="1200" dirty="0" smtClean="0">
                          <a:solidFill>
                            <a:schemeClr val="dk1"/>
                          </a:solidFill>
                          <a:effectLst/>
                          <a:latin typeface="+mn-lt"/>
                          <a:ea typeface="+mn-ea"/>
                          <a:cs typeface="+mn-cs"/>
                        </a:rPr>
                        <a:t>13 additional criteria for judging structure and process</a:t>
                      </a:r>
                      <a:r>
                        <a:rPr lang="en-AU" sz="1200" dirty="0" smtClean="0">
                          <a:effectLst/>
                          <a:latin typeface="+mn-lt"/>
                        </a:rPr>
                        <a:t> </a:t>
                      </a:r>
                      <a:endParaRPr lang="en-US" sz="1200" dirty="0">
                        <a:latin typeface="+mn-lt"/>
                      </a:endParaRPr>
                    </a:p>
                  </a:txBody>
                  <a:tcPr/>
                </a:tc>
                <a:tc>
                  <a:txBody>
                    <a:bodyPr/>
                    <a:lstStyle/>
                    <a:p>
                      <a:pPr>
                        <a:spcAft>
                          <a:spcPts val="0"/>
                        </a:spcAft>
                      </a:pPr>
                      <a:endParaRPr lang="en-US" dirty="0">
                        <a:latin typeface="+mn-lt"/>
                      </a:endParaRPr>
                    </a:p>
                  </a:txBody>
                  <a:tcPr/>
                </a:tc>
              </a:tr>
            </a:tbl>
          </a:graphicData>
        </a:graphic>
      </p:graphicFrame>
      <p:sp>
        <p:nvSpPr>
          <p:cNvPr id="6" name="TextBox 5"/>
          <p:cNvSpPr txBox="1"/>
          <p:nvPr/>
        </p:nvSpPr>
        <p:spPr>
          <a:xfrm>
            <a:off x="339480" y="1417638"/>
            <a:ext cx="8347319" cy="369332"/>
          </a:xfrm>
          <a:prstGeom prst="rect">
            <a:avLst/>
          </a:prstGeom>
          <a:noFill/>
        </p:spPr>
        <p:txBody>
          <a:bodyPr wrap="square" rtlCol="0">
            <a:spAutoFit/>
          </a:bodyPr>
          <a:lstStyle/>
          <a:p>
            <a:r>
              <a:rPr lang="en-US" dirty="0" smtClean="0"/>
              <a:t>Summary criteria for evaluating a grounded theory. Adapted from Birks </a:t>
            </a:r>
            <a:r>
              <a:rPr lang="en-US" dirty="0" smtClean="0"/>
              <a:t>and </a:t>
            </a:r>
            <a:r>
              <a:rPr lang="en-US" dirty="0" smtClean="0"/>
              <a:t>Mills, 2011</a:t>
            </a:r>
            <a:endParaRPr lang="en-US" dirty="0"/>
          </a:p>
        </p:txBody>
      </p:sp>
    </p:spTree>
    <p:extLst>
      <p:ext uri="{BB962C8B-B14F-4D97-AF65-F5344CB8AC3E}">
        <p14:creationId xmlns:p14="http://schemas.microsoft.com/office/powerpoint/2010/main" val="902856409"/>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Presentation and dissemination of findings</a:t>
            </a:r>
            <a:endParaRPr lang="en-US" dirty="0"/>
          </a:p>
        </p:txBody>
      </p:sp>
      <p:sp>
        <p:nvSpPr>
          <p:cNvPr id="3" name="Content Placeholder 2"/>
          <p:cNvSpPr>
            <a:spLocks noGrp="1"/>
          </p:cNvSpPr>
          <p:nvPr>
            <p:ph idx="1"/>
          </p:nvPr>
        </p:nvSpPr>
        <p:spPr/>
        <p:txBody>
          <a:bodyPr>
            <a:normAutofit fontScale="92500" lnSpcReduction="10000"/>
          </a:bodyPr>
          <a:lstStyle/>
          <a:p>
            <a:pPr marL="0" indent="0">
              <a:spcAft>
                <a:spcPts val="2400"/>
              </a:spcAft>
              <a:buNone/>
            </a:pPr>
            <a:r>
              <a:rPr lang="en-US" dirty="0" smtClean="0"/>
              <a:t>Four principles of presenting grounded theory findings:</a:t>
            </a:r>
          </a:p>
          <a:p>
            <a:pPr>
              <a:spcAft>
                <a:spcPts val="2400"/>
              </a:spcAft>
            </a:pPr>
            <a:r>
              <a:rPr lang="en-US" dirty="0"/>
              <a:t>i</a:t>
            </a:r>
            <a:r>
              <a:rPr lang="en-US" dirty="0" smtClean="0"/>
              <a:t>dentify your audience</a:t>
            </a:r>
          </a:p>
          <a:p>
            <a:pPr>
              <a:spcAft>
                <a:spcPts val="2400"/>
              </a:spcAft>
            </a:pPr>
            <a:r>
              <a:rPr lang="en-US" dirty="0"/>
              <a:t>d</a:t>
            </a:r>
            <a:r>
              <a:rPr lang="en-US" dirty="0" smtClean="0"/>
              <a:t>ecide what level of analytical detail is required</a:t>
            </a:r>
          </a:p>
          <a:p>
            <a:pPr>
              <a:spcAft>
                <a:spcPts val="2400"/>
              </a:spcAft>
            </a:pPr>
            <a:r>
              <a:rPr lang="en-US" dirty="0"/>
              <a:t>c</a:t>
            </a:r>
            <a:r>
              <a:rPr lang="en-US" dirty="0" smtClean="0"/>
              <a:t>hoose an appropriate style of writing</a:t>
            </a:r>
          </a:p>
          <a:p>
            <a:pPr>
              <a:spcAft>
                <a:spcPts val="2400"/>
              </a:spcAft>
            </a:pPr>
            <a:r>
              <a:rPr lang="en-US" dirty="0"/>
              <a:t>p</a:t>
            </a:r>
            <a:r>
              <a:rPr lang="en-US" dirty="0" smtClean="0"/>
              <a:t>resent your grounded theory as a whole</a:t>
            </a:r>
          </a:p>
          <a:p>
            <a:pPr marL="0" indent="0">
              <a:buNone/>
            </a:pPr>
            <a:endParaRPr lang="en-US" dirty="0"/>
          </a:p>
        </p:txBody>
      </p:sp>
    </p:spTree>
    <p:extLst>
      <p:ext uri="{BB962C8B-B14F-4D97-AF65-F5344CB8AC3E}">
        <p14:creationId xmlns:p14="http://schemas.microsoft.com/office/powerpoint/2010/main" val="2210745120"/>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Presentation and dissemination of findings</a:t>
            </a:r>
            <a:endParaRPr lang="en-US" dirty="0"/>
          </a:p>
        </p:txBody>
      </p:sp>
      <p:sp>
        <p:nvSpPr>
          <p:cNvPr id="3" name="Content Placeholder 2"/>
          <p:cNvSpPr>
            <a:spLocks noGrp="1"/>
          </p:cNvSpPr>
          <p:nvPr>
            <p:ph idx="1"/>
          </p:nvPr>
        </p:nvSpPr>
        <p:spPr/>
        <p:txBody>
          <a:bodyPr>
            <a:normAutofit fontScale="92500" lnSpcReduction="20000"/>
          </a:bodyPr>
          <a:lstStyle/>
          <a:p>
            <a:pPr>
              <a:spcAft>
                <a:spcPts val="2400"/>
              </a:spcAft>
            </a:pPr>
            <a:r>
              <a:rPr lang="en-US" dirty="0" smtClean="0"/>
              <a:t>Each principle aims to increase impact of your research</a:t>
            </a:r>
          </a:p>
          <a:p>
            <a:pPr>
              <a:spcAft>
                <a:spcPts val="2400"/>
              </a:spcAft>
            </a:pPr>
            <a:r>
              <a:rPr lang="en-US" dirty="0"/>
              <a:t>T</a:t>
            </a:r>
            <a:r>
              <a:rPr lang="en-US" dirty="0" smtClean="0"/>
              <a:t>raditional methods such as peer-review publication</a:t>
            </a:r>
          </a:p>
          <a:p>
            <a:pPr>
              <a:spcAft>
                <a:spcPts val="2400"/>
              </a:spcAft>
            </a:pPr>
            <a:r>
              <a:rPr lang="en-US" dirty="0" smtClean="0"/>
              <a:t>Contemporary methods such as green open access, Twitter®, blogs</a:t>
            </a:r>
          </a:p>
          <a:p>
            <a:pPr>
              <a:spcAft>
                <a:spcPts val="2400"/>
              </a:spcAft>
            </a:pPr>
            <a:r>
              <a:rPr lang="en-US" dirty="0" smtClean="0"/>
              <a:t>Combining traditional and contemporary methods can increase exposure to findings</a:t>
            </a:r>
            <a:endParaRPr lang="en-US" dirty="0"/>
          </a:p>
        </p:txBody>
      </p:sp>
    </p:spTree>
    <p:extLst>
      <p:ext uri="{BB962C8B-B14F-4D97-AF65-F5344CB8AC3E}">
        <p14:creationId xmlns:p14="http://schemas.microsoft.com/office/powerpoint/2010/main" val="132758162"/>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fontScale="92500" lnSpcReduction="20000"/>
          </a:bodyPr>
          <a:lstStyle/>
          <a:p>
            <a:pPr marL="0" indent="0">
              <a:spcAft>
                <a:spcPts val="2400"/>
              </a:spcAft>
              <a:buNone/>
            </a:pPr>
            <a:r>
              <a:rPr lang="en-US" dirty="0" smtClean="0"/>
              <a:t>Interesting evolutionary path</a:t>
            </a:r>
          </a:p>
          <a:p>
            <a:pPr marL="0" indent="0">
              <a:spcAft>
                <a:spcPts val="2400"/>
              </a:spcAft>
              <a:buNone/>
            </a:pPr>
            <a:r>
              <a:rPr lang="en-US" dirty="0" smtClean="0"/>
              <a:t>Grounded theory methods provide a suite of strategies </a:t>
            </a:r>
          </a:p>
          <a:p>
            <a:pPr marL="0" indent="0">
              <a:spcAft>
                <a:spcPts val="2400"/>
              </a:spcAft>
              <a:buNone/>
            </a:pPr>
            <a:r>
              <a:rPr lang="en-US" dirty="0" smtClean="0"/>
              <a:t>Careful application of grounded theory methods ensures quality outcomes in the form of a theory grounded in the data</a:t>
            </a:r>
          </a:p>
          <a:p>
            <a:pPr marL="0" indent="0">
              <a:spcAft>
                <a:spcPts val="2400"/>
              </a:spcAft>
              <a:buNone/>
            </a:pPr>
            <a:r>
              <a:rPr lang="en-US" dirty="0" smtClean="0"/>
              <a:t>Potential to make a contribution to knowledge and potential practical application</a:t>
            </a:r>
          </a:p>
          <a:p>
            <a:pPr marL="0" indent="0">
              <a:buNone/>
            </a:pPr>
            <a:endParaRPr lang="en-US" dirty="0"/>
          </a:p>
        </p:txBody>
      </p:sp>
    </p:spTree>
    <p:extLst>
      <p:ext uri="{BB962C8B-B14F-4D97-AF65-F5344CB8AC3E}">
        <p14:creationId xmlns:p14="http://schemas.microsoft.com/office/powerpoint/2010/main" val="320111220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the methodology</a:t>
            </a:r>
            <a:endParaRPr lang="en-US" dirty="0"/>
          </a:p>
        </p:txBody>
      </p:sp>
      <p:sp>
        <p:nvSpPr>
          <p:cNvPr id="3" name="Content Placeholder 2"/>
          <p:cNvSpPr>
            <a:spLocks noGrp="1"/>
          </p:cNvSpPr>
          <p:nvPr>
            <p:ph idx="1"/>
          </p:nvPr>
        </p:nvSpPr>
        <p:spPr/>
        <p:txBody>
          <a:bodyPr/>
          <a:lstStyle/>
          <a:p>
            <a:pPr>
              <a:spcAft>
                <a:spcPts val="2400"/>
              </a:spcAft>
            </a:pPr>
            <a:r>
              <a:rPr lang="en-US" dirty="0" smtClean="0"/>
              <a:t>1960s – Glaser and Strauss develop grounded theory process</a:t>
            </a:r>
          </a:p>
          <a:p>
            <a:pPr>
              <a:spcAft>
                <a:spcPts val="2400"/>
              </a:spcAft>
            </a:pPr>
            <a:r>
              <a:rPr lang="en-US" dirty="0" smtClean="0"/>
              <a:t>Theory developed inductively from data</a:t>
            </a:r>
          </a:p>
          <a:p>
            <a:pPr>
              <a:spcAft>
                <a:spcPts val="2400"/>
              </a:spcAft>
            </a:pPr>
            <a:r>
              <a:rPr lang="en-US" dirty="0" smtClean="0"/>
              <a:t>1970s – Glaser develops and promotes the use of 18 sociological coding families to assist researchers to integrate their grounded theory</a:t>
            </a:r>
            <a:endParaRPr lang="en-US" dirty="0"/>
          </a:p>
        </p:txBody>
      </p:sp>
    </p:spTree>
    <p:extLst>
      <p:ext uri="{BB962C8B-B14F-4D97-AF65-F5344CB8AC3E}">
        <p14:creationId xmlns:p14="http://schemas.microsoft.com/office/powerpoint/2010/main" val="1679254574"/>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References</a:t>
            </a:r>
            <a:endParaRPr lang="en-US" dirty="0"/>
          </a:p>
        </p:txBody>
      </p:sp>
      <p:sp>
        <p:nvSpPr>
          <p:cNvPr id="3" name="Content Placeholder 2"/>
          <p:cNvSpPr>
            <a:spLocks noGrp="1"/>
          </p:cNvSpPr>
          <p:nvPr>
            <p:ph idx="1"/>
          </p:nvPr>
        </p:nvSpPr>
        <p:spPr>
          <a:xfrm>
            <a:off x="457200" y="1600200"/>
            <a:ext cx="8229600" cy="4888414"/>
          </a:xfrm>
        </p:spPr>
        <p:txBody>
          <a:bodyPr>
            <a:normAutofit lnSpcReduction="10000"/>
          </a:bodyPr>
          <a:lstStyle/>
          <a:p>
            <a:pPr marL="0" indent="0">
              <a:spcAft>
                <a:spcPts val="600"/>
              </a:spcAft>
              <a:buNone/>
            </a:pPr>
            <a:r>
              <a:rPr lang="en-AU" sz="1400" dirty="0"/>
              <a:t>Bernstein R. (1983) </a:t>
            </a:r>
            <a:r>
              <a:rPr lang="en-AU" sz="1400" i="1" dirty="0"/>
              <a:t>Beyond objectivism and relativism: Science, hermeneutics, and praxis, </a:t>
            </a:r>
            <a:r>
              <a:rPr lang="en-AU" sz="1400" dirty="0"/>
              <a:t>Philadelphia: University of Pennsylvania Press.</a:t>
            </a:r>
          </a:p>
          <a:p>
            <a:pPr marL="0" indent="0">
              <a:spcAft>
                <a:spcPts val="600"/>
              </a:spcAft>
              <a:buNone/>
            </a:pPr>
            <a:r>
              <a:rPr lang="en-AU" sz="1400" dirty="0"/>
              <a:t>Birks M and Mills J. (2011) </a:t>
            </a:r>
            <a:r>
              <a:rPr lang="en-AU" sz="1400" i="1" dirty="0"/>
              <a:t>Grounded Theory: A practical guide, </a:t>
            </a:r>
            <a:r>
              <a:rPr lang="en-AU" sz="1400" dirty="0"/>
              <a:t>London: Sage Publications</a:t>
            </a:r>
            <a:r>
              <a:rPr lang="en-AU" sz="1400" dirty="0" smtClean="0"/>
              <a:t>.</a:t>
            </a:r>
          </a:p>
          <a:p>
            <a:pPr marL="0" indent="0">
              <a:spcAft>
                <a:spcPts val="600"/>
              </a:spcAft>
              <a:buNone/>
            </a:pPr>
            <a:r>
              <a:rPr lang="en-AU" sz="1400" dirty="0" smtClean="0"/>
              <a:t>Birks </a:t>
            </a:r>
            <a:r>
              <a:rPr lang="en-AU" sz="1400" dirty="0"/>
              <a:t>M, Mills J, Chapman Y, et al. (2009) A Thousand Words Paint a Picture: The use of storyline in grounded theory. </a:t>
            </a:r>
            <a:r>
              <a:rPr lang="en-AU" sz="1400" i="1" dirty="0"/>
              <a:t>Journal of Research in Nursing</a:t>
            </a:r>
            <a:r>
              <a:rPr lang="en-AU" sz="1400" dirty="0"/>
              <a:t> 14: 405-418</a:t>
            </a:r>
            <a:r>
              <a:rPr lang="en-AU" sz="1400" dirty="0" smtClean="0"/>
              <a:t>.</a:t>
            </a:r>
          </a:p>
          <a:p>
            <a:pPr marL="0" indent="0">
              <a:spcAft>
                <a:spcPts val="600"/>
              </a:spcAft>
              <a:buNone/>
            </a:pPr>
            <a:r>
              <a:rPr lang="en-AU" sz="1400" dirty="0" err="1" smtClean="0"/>
              <a:t>Charmaz</a:t>
            </a:r>
            <a:r>
              <a:rPr lang="en-AU" sz="1400" dirty="0" smtClean="0"/>
              <a:t> </a:t>
            </a:r>
            <a:r>
              <a:rPr lang="en-AU" sz="1400" dirty="0"/>
              <a:t>K. (2008) Constructionism and the Grounded Theory Method. </a:t>
            </a:r>
            <a:r>
              <a:rPr lang="en-AU" sz="1400" i="1" dirty="0"/>
              <a:t>Handbook of Constructionist Research.</a:t>
            </a:r>
            <a:r>
              <a:rPr lang="en-AU" sz="1400" dirty="0"/>
              <a:t> New York: The Guilford Press, 397-412</a:t>
            </a:r>
            <a:r>
              <a:rPr lang="en-AU" sz="1400" dirty="0" smtClean="0"/>
              <a:t>.</a:t>
            </a:r>
          </a:p>
          <a:p>
            <a:pPr marL="0" indent="0">
              <a:spcAft>
                <a:spcPts val="600"/>
              </a:spcAft>
              <a:buNone/>
            </a:pPr>
            <a:r>
              <a:rPr lang="en-AU" sz="1400" dirty="0" smtClean="0"/>
              <a:t>Corbin </a:t>
            </a:r>
            <a:r>
              <a:rPr lang="en-AU" sz="1400" dirty="0" smtClean="0"/>
              <a:t>J and </a:t>
            </a:r>
            <a:r>
              <a:rPr lang="en-AU" sz="1400" dirty="0"/>
              <a:t>Strauss </a:t>
            </a:r>
            <a:r>
              <a:rPr lang="en-AU" sz="1400" dirty="0" smtClean="0"/>
              <a:t>A. </a:t>
            </a:r>
            <a:r>
              <a:rPr lang="en-AU" sz="1400" dirty="0"/>
              <a:t>(2008) </a:t>
            </a:r>
            <a:r>
              <a:rPr lang="en-AU" sz="1400" i="1" dirty="0"/>
              <a:t>Basics of qualitative research: techniques and procedures for developing grounded theory, </a:t>
            </a:r>
            <a:r>
              <a:rPr lang="en-AU" sz="1400" dirty="0"/>
              <a:t>Los Angeles: Sage Publications.</a:t>
            </a:r>
          </a:p>
          <a:p>
            <a:pPr marL="0" indent="0">
              <a:spcAft>
                <a:spcPts val="600"/>
              </a:spcAft>
              <a:buNone/>
            </a:pPr>
            <a:r>
              <a:rPr lang="en-AU" sz="1400" dirty="0"/>
              <a:t>Glaser </a:t>
            </a:r>
            <a:r>
              <a:rPr lang="en-AU" sz="1400" dirty="0" smtClean="0"/>
              <a:t>B </a:t>
            </a:r>
            <a:r>
              <a:rPr lang="en-AU" sz="1400" dirty="0"/>
              <a:t>and Strauss </a:t>
            </a:r>
            <a:r>
              <a:rPr lang="en-AU" sz="1400" dirty="0" smtClean="0"/>
              <a:t>A. </a:t>
            </a:r>
            <a:r>
              <a:rPr lang="en-AU" sz="1400" dirty="0"/>
              <a:t>(1967) </a:t>
            </a:r>
            <a:r>
              <a:rPr lang="en-AU" sz="1400" i="1" dirty="0"/>
              <a:t>The discovery of grounded theory: strategies for qualitative research, </a:t>
            </a:r>
            <a:r>
              <a:rPr lang="en-AU" sz="1400" dirty="0"/>
              <a:t>New York: Aldine</a:t>
            </a:r>
            <a:r>
              <a:rPr lang="en-AU" sz="1400" dirty="0" smtClean="0"/>
              <a:t>.</a:t>
            </a:r>
          </a:p>
          <a:p>
            <a:pPr marL="0" indent="0">
              <a:spcAft>
                <a:spcPts val="600"/>
              </a:spcAft>
              <a:buNone/>
            </a:pPr>
            <a:r>
              <a:rPr lang="en-AU" sz="1400" dirty="0" smtClean="0"/>
              <a:t>Strauss </a:t>
            </a:r>
            <a:r>
              <a:rPr lang="en-AU" sz="1400" dirty="0" smtClean="0"/>
              <a:t>A. </a:t>
            </a:r>
            <a:r>
              <a:rPr lang="en-AU" sz="1400" dirty="0"/>
              <a:t>(1987) </a:t>
            </a:r>
            <a:r>
              <a:rPr lang="en-AU" sz="1400" i="1" dirty="0"/>
              <a:t>Qualitative analysis for social scientists, </a:t>
            </a:r>
            <a:r>
              <a:rPr lang="en-AU" sz="1400" dirty="0"/>
              <a:t>New York: Cambridge University Press.</a:t>
            </a:r>
          </a:p>
          <a:p>
            <a:pPr marL="0" indent="0">
              <a:spcAft>
                <a:spcPts val="600"/>
              </a:spcAft>
              <a:buNone/>
            </a:pPr>
            <a:r>
              <a:rPr lang="en-AU" sz="1400" dirty="0"/>
              <a:t>Strauss </a:t>
            </a:r>
            <a:r>
              <a:rPr lang="en-AU" sz="1400" dirty="0" smtClean="0"/>
              <a:t>A </a:t>
            </a:r>
            <a:r>
              <a:rPr lang="en-AU" sz="1400" dirty="0"/>
              <a:t>and Corbin </a:t>
            </a:r>
            <a:r>
              <a:rPr lang="en-AU" sz="1400" dirty="0" smtClean="0"/>
              <a:t>J. </a:t>
            </a:r>
            <a:r>
              <a:rPr lang="en-AU" sz="1400" dirty="0"/>
              <a:t>(1990) </a:t>
            </a:r>
            <a:r>
              <a:rPr lang="en-AU" sz="1400" i="1" dirty="0"/>
              <a:t>Basics of qualitative research: grounded theory procedures and techniques, </a:t>
            </a:r>
            <a:r>
              <a:rPr lang="en-AU" sz="1400" dirty="0"/>
              <a:t>Newbury Park, </a:t>
            </a:r>
            <a:r>
              <a:rPr lang="en-AU" sz="1400" dirty="0" smtClean="0"/>
              <a:t>CA: </a:t>
            </a:r>
            <a:r>
              <a:rPr lang="en-AU" sz="1400" dirty="0"/>
              <a:t>Sage Publications</a:t>
            </a:r>
            <a:r>
              <a:rPr lang="en-AU" sz="1400" dirty="0" smtClean="0"/>
              <a:t>.</a:t>
            </a:r>
          </a:p>
          <a:p>
            <a:pPr marL="0" indent="0">
              <a:spcAft>
                <a:spcPts val="600"/>
              </a:spcAft>
              <a:buNone/>
            </a:pPr>
            <a:r>
              <a:rPr lang="en-AU" sz="1400" dirty="0"/>
              <a:t>Strauss </a:t>
            </a:r>
            <a:r>
              <a:rPr lang="en-AU" sz="1400" dirty="0" smtClean="0"/>
              <a:t>A </a:t>
            </a:r>
            <a:r>
              <a:rPr lang="en-AU" sz="1400" dirty="0"/>
              <a:t>and Corbin </a:t>
            </a:r>
            <a:r>
              <a:rPr lang="en-AU" sz="1400" dirty="0" smtClean="0"/>
              <a:t>J. </a:t>
            </a:r>
            <a:r>
              <a:rPr lang="en-AU" sz="1400" dirty="0"/>
              <a:t>(1994) Grounded theory methodology: An overview. In: </a:t>
            </a:r>
            <a:r>
              <a:rPr lang="en-AU" sz="1400" dirty="0" err="1"/>
              <a:t>Denzin</a:t>
            </a:r>
            <a:r>
              <a:rPr lang="en-AU" sz="1400" dirty="0"/>
              <a:t> </a:t>
            </a:r>
            <a:r>
              <a:rPr lang="en-AU" sz="1400" dirty="0" smtClean="0"/>
              <a:t>N </a:t>
            </a:r>
            <a:r>
              <a:rPr lang="en-AU" sz="1400" dirty="0"/>
              <a:t>and Lincoln </a:t>
            </a:r>
            <a:r>
              <a:rPr lang="en-AU" sz="1400" dirty="0" smtClean="0"/>
              <a:t>Y </a:t>
            </a:r>
            <a:r>
              <a:rPr lang="en-AU" sz="1400" dirty="0"/>
              <a:t>(</a:t>
            </a:r>
            <a:r>
              <a:rPr lang="en-AU" sz="1400" dirty="0" err="1"/>
              <a:t>eds</a:t>
            </a:r>
            <a:r>
              <a:rPr lang="en-AU" sz="1400" dirty="0"/>
              <a:t>) </a:t>
            </a:r>
            <a:r>
              <a:rPr lang="en-AU" sz="1400" i="1" dirty="0"/>
              <a:t>Handbook of qualitative research.</a:t>
            </a:r>
            <a:r>
              <a:rPr lang="en-AU" sz="1400" dirty="0"/>
              <a:t> Thousand Oaks: Sage, 273-285</a:t>
            </a:r>
            <a:r>
              <a:rPr lang="en-AU" sz="1400" dirty="0" smtClean="0"/>
              <a:t>.</a:t>
            </a:r>
          </a:p>
          <a:p>
            <a:pPr marL="0" indent="0">
              <a:spcAft>
                <a:spcPts val="600"/>
              </a:spcAft>
              <a:buNone/>
            </a:pPr>
            <a:r>
              <a:rPr lang="en-AU" sz="1400"/>
              <a:t>Strauss </a:t>
            </a:r>
            <a:r>
              <a:rPr lang="en-AU" sz="1400" smtClean="0"/>
              <a:t>A </a:t>
            </a:r>
            <a:r>
              <a:rPr lang="en-AU" sz="1400" dirty="0"/>
              <a:t>and </a:t>
            </a:r>
            <a:r>
              <a:rPr lang="en-AU" sz="1400"/>
              <a:t>Corbin </a:t>
            </a:r>
            <a:r>
              <a:rPr lang="en-AU" sz="1400" smtClean="0"/>
              <a:t>J. </a:t>
            </a:r>
            <a:r>
              <a:rPr lang="en-AU" sz="1400" dirty="0"/>
              <a:t>(1998) </a:t>
            </a:r>
            <a:r>
              <a:rPr lang="en-AU" sz="1400" i="1" dirty="0"/>
              <a:t>Basics of qualitative research: techniques and procedures for developing grounded theory, </a:t>
            </a:r>
            <a:r>
              <a:rPr lang="en-AU" sz="1400" dirty="0"/>
              <a:t>Thousand Oaks: Sage Publications.</a:t>
            </a:r>
          </a:p>
          <a:p>
            <a:pPr>
              <a:spcAft>
                <a:spcPts val="600"/>
              </a:spcAft>
            </a:pPr>
            <a:endParaRPr lang="en-AU" sz="1400" dirty="0"/>
          </a:p>
          <a:p>
            <a:endParaRPr lang="en-US" dirty="0"/>
          </a:p>
        </p:txBody>
      </p:sp>
    </p:spTree>
    <p:extLst>
      <p:ext uri="{BB962C8B-B14F-4D97-AF65-F5344CB8AC3E}">
        <p14:creationId xmlns:p14="http://schemas.microsoft.com/office/powerpoint/2010/main" val="22299519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the methodology</a:t>
            </a:r>
            <a:endParaRPr lang="en-US" dirty="0"/>
          </a:p>
        </p:txBody>
      </p:sp>
      <p:sp>
        <p:nvSpPr>
          <p:cNvPr id="3" name="Content Placeholder 2"/>
          <p:cNvSpPr>
            <a:spLocks noGrp="1"/>
          </p:cNvSpPr>
          <p:nvPr>
            <p:ph idx="1"/>
          </p:nvPr>
        </p:nvSpPr>
        <p:spPr>
          <a:xfrm>
            <a:off x="457200" y="1600200"/>
            <a:ext cx="8229600" cy="4919133"/>
          </a:xfrm>
        </p:spPr>
        <p:txBody>
          <a:bodyPr>
            <a:normAutofit lnSpcReduction="10000"/>
          </a:bodyPr>
          <a:lstStyle/>
          <a:p>
            <a:pPr>
              <a:spcAft>
                <a:spcPts val="2400"/>
              </a:spcAft>
            </a:pPr>
            <a:r>
              <a:rPr lang="en-US" dirty="0" smtClean="0"/>
              <a:t>1980s – Strauss writes about links between symbolic interactionism and grounded theory methods </a:t>
            </a:r>
            <a:r>
              <a:rPr lang="en-US" sz="1500" dirty="0" smtClean="0"/>
              <a:t>(Strauss, 1987)</a:t>
            </a:r>
          </a:p>
          <a:p>
            <a:pPr>
              <a:spcAft>
                <a:spcPts val="2400"/>
              </a:spcAft>
            </a:pPr>
            <a:r>
              <a:rPr lang="en-US" dirty="0" smtClean="0"/>
              <a:t>1990s – Strauss and Corbin suggest a number of concrete strategies for using grounded theory methods </a:t>
            </a:r>
            <a:r>
              <a:rPr lang="en-US" sz="1500" dirty="0" smtClean="0"/>
              <a:t>(Strauss and Corbin, 1990)</a:t>
            </a:r>
          </a:p>
          <a:p>
            <a:pPr>
              <a:spcAft>
                <a:spcPts val="2400"/>
              </a:spcAft>
            </a:pPr>
            <a:r>
              <a:rPr lang="en-US" dirty="0" smtClean="0"/>
              <a:t>Glaser views Strauss and Corbin’s book as contradicting the fundamental premise of inductive grounded theory</a:t>
            </a:r>
            <a:endParaRPr lang="en-US" sz="1500" dirty="0" smtClean="0"/>
          </a:p>
        </p:txBody>
      </p:sp>
    </p:spTree>
    <p:extLst>
      <p:ext uri="{BB962C8B-B14F-4D97-AF65-F5344CB8AC3E}">
        <p14:creationId xmlns:p14="http://schemas.microsoft.com/office/powerpoint/2010/main" val="116658471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the methodology</a:t>
            </a:r>
            <a:endParaRPr lang="en-US" dirty="0"/>
          </a:p>
        </p:txBody>
      </p:sp>
      <p:sp>
        <p:nvSpPr>
          <p:cNvPr id="3" name="Content Placeholder 2"/>
          <p:cNvSpPr>
            <a:spLocks noGrp="1"/>
          </p:cNvSpPr>
          <p:nvPr>
            <p:ph idx="1"/>
          </p:nvPr>
        </p:nvSpPr>
        <p:spPr/>
        <p:txBody>
          <a:bodyPr/>
          <a:lstStyle/>
          <a:p>
            <a:pPr>
              <a:spcAft>
                <a:spcPts val="2400"/>
              </a:spcAft>
            </a:pPr>
            <a:r>
              <a:rPr lang="en-US" dirty="0" smtClean="0"/>
              <a:t>1996 – Strauss dies</a:t>
            </a:r>
          </a:p>
          <a:p>
            <a:pPr>
              <a:spcAft>
                <a:spcPts val="2400"/>
              </a:spcAft>
            </a:pPr>
            <a:r>
              <a:rPr lang="en-US" dirty="0" smtClean="0"/>
              <a:t>Corbin continues Strauss’ work and 2</a:t>
            </a:r>
            <a:r>
              <a:rPr lang="en-US" baseline="30000" dirty="0" smtClean="0"/>
              <a:t>nd</a:t>
            </a:r>
            <a:r>
              <a:rPr lang="en-US" dirty="0" smtClean="0"/>
              <a:t> &amp; 3</a:t>
            </a:r>
            <a:r>
              <a:rPr lang="en-US" baseline="30000" dirty="0" smtClean="0"/>
              <a:t>rd</a:t>
            </a:r>
            <a:r>
              <a:rPr lang="en-US" dirty="0" smtClean="0"/>
              <a:t> editions of their 1990 text are published </a:t>
            </a:r>
            <a:r>
              <a:rPr lang="en-US" sz="1400" dirty="0" smtClean="0"/>
              <a:t>(Corbin &amp; Strauss, 1998; 2008)</a:t>
            </a:r>
          </a:p>
          <a:p>
            <a:pPr>
              <a:spcAft>
                <a:spcPts val="2400"/>
              </a:spcAft>
            </a:pPr>
            <a:r>
              <a:rPr lang="en-US" dirty="0" smtClean="0"/>
              <a:t>Second generation of grounded theorists includes </a:t>
            </a:r>
            <a:r>
              <a:rPr lang="en-US" dirty="0" err="1" smtClean="0"/>
              <a:t>Charmaz</a:t>
            </a:r>
            <a:r>
              <a:rPr lang="en-US" dirty="0" smtClean="0"/>
              <a:t> and Clarke</a:t>
            </a:r>
            <a:endParaRPr lang="en-US" dirty="0"/>
          </a:p>
        </p:txBody>
      </p:sp>
    </p:spTree>
    <p:extLst>
      <p:ext uri="{BB962C8B-B14F-4D97-AF65-F5344CB8AC3E}">
        <p14:creationId xmlns:p14="http://schemas.microsoft.com/office/powerpoint/2010/main" val="74632676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the methodology</a:t>
            </a:r>
            <a:endParaRPr lang="en-US" dirty="0"/>
          </a:p>
        </p:txBody>
      </p:sp>
      <p:sp>
        <p:nvSpPr>
          <p:cNvPr id="3" name="Content Placeholder 2"/>
          <p:cNvSpPr>
            <a:spLocks noGrp="1"/>
          </p:cNvSpPr>
          <p:nvPr>
            <p:ph idx="1"/>
          </p:nvPr>
        </p:nvSpPr>
        <p:spPr/>
        <p:txBody>
          <a:bodyPr/>
          <a:lstStyle/>
          <a:p>
            <a:pPr>
              <a:spcAft>
                <a:spcPts val="2400"/>
              </a:spcAft>
            </a:pPr>
            <a:r>
              <a:rPr lang="en-US" dirty="0" err="1" smtClean="0"/>
              <a:t>Charmaz</a:t>
            </a:r>
            <a:r>
              <a:rPr lang="en-US" dirty="0" smtClean="0"/>
              <a:t> mentored by both Glaser and Strauss at University of California, San Francisco </a:t>
            </a:r>
          </a:p>
          <a:p>
            <a:pPr>
              <a:spcAft>
                <a:spcPts val="2400"/>
              </a:spcAft>
            </a:pPr>
            <a:r>
              <a:rPr lang="en-US" dirty="0"/>
              <a:t>R</a:t>
            </a:r>
            <a:r>
              <a:rPr lang="en-US" dirty="0" smtClean="0"/>
              <a:t>ethinks the possibilities of using a different philosophical approach for grounded theory</a:t>
            </a:r>
          </a:p>
          <a:p>
            <a:pPr>
              <a:spcAft>
                <a:spcPts val="2400"/>
              </a:spcAft>
            </a:pPr>
            <a:r>
              <a:rPr lang="en-US" dirty="0" smtClean="0"/>
              <a:t>Develops the genre of constructivist grounded theory</a:t>
            </a:r>
            <a:endParaRPr lang="en-US" dirty="0"/>
          </a:p>
        </p:txBody>
      </p:sp>
    </p:spTree>
    <p:extLst>
      <p:ext uri="{BB962C8B-B14F-4D97-AF65-F5344CB8AC3E}">
        <p14:creationId xmlns:p14="http://schemas.microsoft.com/office/powerpoint/2010/main" val="226809430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the methodology</a:t>
            </a:r>
            <a:endParaRPr lang="en-US" dirty="0"/>
          </a:p>
        </p:txBody>
      </p:sp>
      <p:sp>
        <p:nvSpPr>
          <p:cNvPr id="3" name="Content Placeholder 2"/>
          <p:cNvSpPr>
            <a:spLocks noGrp="1"/>
          </p:cNvSpPr>
          <p:nvPr>
            <p:ph idx="1"/>
          </p:nvPr>
        </p:nvSpPr>
        <p:spPr/>
        <p:txBody>
          <a:bodyPr>
            <a:normAutofit/>
          </a:bodyPr>
          <a:lstStyle/>
          <a:p>
            <a:pPr>
              <a:spcAft>
                <a:spcPts val="2400"/>
              </a:spcAft>
            </a:pPr>
            <a:r>
              <a:rPr lang="en-US" dirty="0" smtClean="0"/>
              <a:t>Clarke, brings grounded theory “around the postmodern turn” using situational analysis  </a:t>
            </a:r>
          </a:p>
          <a:p>
            <a:pPr>
              <a:spcAft>
                <a:spcPts val="2400"/>
              </a:spcAft>
            </a:pPr>
            <a:r>
              <a:rPr lang="en-US" dirty="0" smtClean="0"/>
              <a:t>Situational analysis uses three cartographic approaches: situational maps, social world/arenas maps &amp; positional maps</a:t>
            </a:r>
          </a:p>
          <a:p>
            <a:pPr>
              <a:spcAft>
                <a:spcPts val="2400"/>
              </a:spcAft>
            </a:pPr>
            <a:r>
              <a:rPr lang="en-US" dirty="0" smtClean="0"/>
              <a:t>Concerns with power relations, context and action</a:t>
            </a:r>
            <a:endParaRPr lang="en-US" dirty="0"/>
          </a:p>
        </p:txBody>
      </p:sp>
    </p:spTree>
    <p:extLst>
      <p:ext uri="{BB962C8B-B14F-4D97-AF65-F5344CB8AC3E}">
        <p14:creationId xmlns:p14="http://schemas.microsoft.com/office/powerpoint/2010/main" val="34865726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Philosophical underpinnings</a:t>
            </a:r>
            <a:endParaRPr lang="en-US" dirty="0"/>
          </a:p>
        </p:txBody>
      </p:sp>
      <p:sp>
        <p:nvSpPr>
          <p:cNvPr id="3" name="Content Placeholder 2"/>
          <p:cNvSpPr>
            <a:spLocks noGrp="1"/>
          </p:cNvSpPr>
          <p:nvPr>
            <p:ph idx="1"/>
          </p:nvPr>
        </p:nvSpPr>
        <p:spPr>
          <a:xfrm>
            <a:off x="457200" y="1600200"/>
            <a:ext cx="8229600" cy="4919133"/>
          </a:xfrm>
        </p:spPr>
        <p:txBody>
          <a:bodyPr>
            <a:normAutofit/>
          </a:bodyPr>
          <a:lstStyle/>
          <a:p>
            <a:pPr marL="0" indent="0">
              <a:spcAft>
                <a:spcPts val="2400"/>
              </a:spcAft>
              <a:buNone/>
            </a:pPr>
            <a:r>
              <a:rPr lang="en-US" dirty="0" smtClean="0"/>
              <a:t>Three genres of grounded theory:</a:t>
            </a:r>
          </a:p>
          <a:p>
            <a:pPr>
              <a:spcAft>
                <a:spcPts val="2400"/>
              </a:spcAft>
            </a:pPr>
            <a:r>
              <a:rPr lang="en-US" i="1" dirty="0" smtClean="0"/>
              <a:t>Traditional</a:t>
            </a:r>
            <a:r>
              <a:rPr lang="en-US" dirty="0" smtClean="0"/>
              <a:t> – underpinned by post-positivism and associated with Glaser</a:t>
            </a:r>
          </a:p>
          <a:p>
            <a:pPr>
              <a:spcAft>
                <a:spcPts val="2400"/>
              </a:spcAft>
            </a:pPr>
            <a:r>
              <a:rPr lang="en-US" i="1" dirty="0" smtClean="0"/>
              <a:t>Evolved</a:t>
            </a:r>
            <a:r>
              <a:rPr lang="en-US" dirty="0" smtClean="0"/>
              <a:t> – founded on symbolic interactionism and associated with Strauss and Corbin</a:t>
            </a:r>
          </a:p>
          <a:p>
            <a:pPr>
              <a:spcAft>
                <a:spcPts val="2400"/>
              </a:spcAft>
            </a:pPr>
            <a:r>
              <a:rPr lang="en-US" i="1" dirty="0" smtClean="0"/>
              <a:t>Constructivist</a:t>
            </a:r>
            <a:r>
              <a:rPr lang="en-US" dirty="0" smtClean="0"/>
              <a:t> – roots in constructivism and associated with </a:t>
            </a:r>
            <a:r>
              <a:rPr lang="en-US" dirty="0" err="1" smtClean="0"/>
              <a:t>Charmaz</a:t>
            </a:r>
            <a:r>
              <a:rPr lang="en-US" dirty="0" smtClean="0"/>
              <a:t> </a:t>
            </a:r>
            <a:endParaRPr lang="en-US" sz="1600" dirty="0" smtClean="0"/>
          </a:p>
        </p:txBody>
      </p:sp>
    </p:spTree>
    <p:extLst>
      <p:ext uri="{BB962C8B-B14F-4D97-AF65-F5344CB8AC3E}">
        <p14:creationId xmlns:p14="http://schemas.microsoft.com/office/powerpoint/2010/main" val="369265859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Philosophical underpinnings</a:t>
            </a:r>
            <a:endParaRPr lang="en-US" dirty="0"/>
          </a:p>
        </p:txBody>
      </p:sp>
      <p:sp>
        <p:nvSpPr>
          <p:cNvPr id="3" name="Content Placeholder 2"/>
          <p:cNvSpPr>
            <a:spLocks noGrp="1"/>
          </p:cNvSpPr>
          <p:nvPr>
            <p:ph idx="1"/>
          </p:nvPr>
        </p:nvSpPr>
        <p:spPr>
          <a:xfrm>
            <a:off x="457200" y="1600200"/>
            <a:ext cx="8229600" cy="5074356"/>
          </a:xfrm>
        </p:spPr>
        <p:txBody>
          <a:bodyPr>
            <a:normAutofit fontScale="92500" lnSpcReduction="20000"/>
          </a:bodyPr>
          <a:lstStyle/>
          <a:p>
            <a:pPr>
              <a:spcAft>
                <a:spcPts val="2400"/>
              </a:spcAft>
            </a:pPr>
            <a:r>
              <a:rPr lang="en-US" dirty="0" smtClean="0"/>
              <a:t>Methodological schools of thought that shape use of grounded theory are divided on the question of reality</a:t>
            </a:r>
          </a:p>
          <a:p>
            <a:pPr>
              <a:spcAft>
                <a:spcPts val="2400"/>
              </a:spcAft>
            </a:pPr>
            <a:r>
              <a:rPr lang="en-US" i="1" dirty="0" smtClean="0"/>
              <a:t>Traditional</a:t>
            </a:r>
            <a:r>
              <a:rPr lang="en-US" dirty="0" smtClean="0"/>
              <a:t> grounded theory posits that an imperfectly perceived objective reality exists</a:t>
            </a:r>
          </a:p>
          <a:p>
            <a:pPr>
              <a:spcAft>
                <a:spcPts val="2400"/>
              </a:spcAft>
            </a:pPr>
            <a:r>
              <a:rPr lang="en-US" i="1" dirty="0" smtClean="0"/>
              <a:t>Evolved and constructivist </a:t>
            </a:r>
            <a:r>
              <a:rPr lang="en-US" dirty="0" smtClean="0"/>
              <a:t>grounded theory assume that reality is understood </a:t>
            </a:r>
            <a:r>
              <a:rPr lang="en-AU" i="1" dirty="0">
                <a:latin typeface="Times New Roman"/>
                <a:cs typeface="Times New Roman"/>
              </a:rPr>
              <a:t>“relative to a specific conceptual scheme, theoretical framework, paradigm, form of life, society or </a:t>
            </a:r>
            <a:r>
              <a:rPr lang="en-AU" i="1" dirty="0" smtClean="0">
                <a:latin typeface="Times New Roman"/>
                <a:cs typeface="Times New Roman"/>
              </a:rPr>
              <a:t>culture […] there </a:t>
            </a:r>
            <a:r>
              <a:rPr lang="en-AU" i="1" dirty="0">
                <a:latin typeface="Times New Roman"/>
                <a:cs typeface="Times New Roman"/>
              </a:rPr>
              <a:t>is a non-reducible plurality of such conceptual schemes” </a:t>
            </a:r>
            <a:r>
              <a:rPr lang="en-AU" sz="1500" dirty="0" smtClean="0">
                <a:cs typeface="Times New Roman"/>
              </a:rPr>
              <a:t>(Bernstein, 1983: 8)</a:t>
            </a:r>
            <a:endParaRPr lang="en-US" sz="1500" i="1" dirty="0">
              <a:latin typeface="Times New Roman"/>
              <a:cs typeface="Times New Roman"/>
            </a:endParaRPr>
          </a:p>
        </p:txBody>
      </p:sp>
    </p:spTree>
    <p:extLst>
      <p:ext uri="{BB962C8B-B14F-4D97-AF65-F5344CB8AC3E}">
        <p14:creationId xmlns:p14="http://schemas.microsoft.com/office/powerpoint/2010/main" val="352786712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249</TotalTime>
  <Words>1821</Words>
  <Application>Microsoft Macintosh PowerPoint</Application>
  <PresentationFormat>On-screen Show (4:3)</PresentationFormat>
  <Paragraphs>182</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Chapter 7 Grounded theory</vt:lpstr>
      <vt:lpstr>Learning objectives</vt:lpstr>
      <vt:lpstr>History of the methodology</vt:lpstr>
      <vt:lpstr>History of the methodology</vt:lpstr>
      <vt:lpstr>History of the methodology</vt:lpstr>
      <vt:lpstr>History of the methodology</vt:lpstr>
      <vt:lpstr>History of the methodology</vt:lpstr>
      <vt:lpstr>Philosophical underpinnings</vt:lpstr>
      <vt:lpstr>Philosophical underpinnings</vt:lpstr>
      <vt:lpstr>Philosophical underpinnings</vt:lpstr>
      <vt:lpstr>Position of the researcher</vt:lpstr>
      <vt:lpstr>Position of the researcher</vt:lpstr>
      <vt:lpstr>Position of the researcher</vt:lpstr>
      <vt:lpstr>Position of the researcher</vt:lpstr>
      <vt:lpstr>Position of the researcher</vt:lpstr>
      <vt:lpstr>Aligning philosophy and methodology with purpose</vt:lpstr>
      <vt:lpstr>Data generation and collection</vt:lpstr>
      <vt:lpstr>Data generation and collection</vt:lpstr>
      <vt:lpstr>Data generation and collection</vt:lpstr>
      <vt:lpstr>Analysis of data</vt:lpstr>
      <vt:lpstr>Analysis of data</vt:lpstr>
      <vt:lpstr>Analysis of data</vt:lpstr>
      <vt:lpstr>Analysis of data</vt:lpstr>
      <vt:lpstr>Analysis of data</vt:lpstr>
      <vt:lpstr>Analysis of data</vt:lpstr>
      <vt:lpstr>Quality and rigour</vt:lpstr>
      <vt:lpstr>Presentation and dissemination of findings</vt:lpstr>
      <vt:lpstr>Presentation and dissemination of findings</vt:lpstr>
      <vt:lpstr>Summary</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JenniferCS</dc:creator>
  <cp:lastModifiedBy>JenniferCS</cp:lastModifiedBy>
  <cp:revision>31</cp:revision>
  <dcterms:created xsi:type="dcterms:W3CDTF">2013-05-29T00:12:56Z</dcterms:created>
  <dcterms:modified xsi:type="dcterms:W3CDTF">2013-08-26T03:34:36Z</dcterms:modified>
</cp:coreProperties>
</file>